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21"/>
  </p:notesMasterIdLst>
  <p:sldIdLst>
    <p:sldId id="748" r:id="rId5"/>
    <p:sldId id="406" r:id="rId6"/>
    <p:sldId id="408" r:id="rId7"/>
    <p:sldId id="413" r:id="rId8"/>
    <p:sldId id="431" r:id="rId9"/>
    <p:sldId id="750" r:id="rId10"/>
    <p:sldId id="749" r:id="rId11"/>
    <p:sldId id="751" r:id="rId12"/>
    <p:sldId id="257" r:id="rId13"/>
    <p:sldId id="396" r:id="rId14"/>
    <p:sldId id="409" r:id="rId15"/>
    <p:sldId id="400" r:id="rId16"/>
    <p:sldId id="395" r:id="rId17"/>
    <p:sldId id="753" r:id="rId18"/>
    <p:sldId id="752" r:id="rId19"/>
    <p:sldId id="7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, Stephanie (DEED)" initials="S(" lastIdx="1" clrIdx="0">
    <p:extLst>
      <p:ext uri="{19B8F6BF-5375-455C-9EA6-DF929625EA0E}">
        <p15:presenceInfo xmlns:p15="http://schemas.microsoft.com/office/powerpoint/2012/main" userId="S::stephanie.shaw@state.mn.us::538d7590-4c95-4f9d-b83b-a40c6869e7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F3730-F477-4960-BF6C-6B7CAE97D5B2}" type="doc">
      <dgm:prSet loTypeId="urn:microsoft.com/office/officeart/2005/8/layout/chevron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B1A8F7-829A-41AF-96E9-72A3EF6615A5}">
      <dgm:prSet phldrT="[Text]" custT="1"/>
      <dgm:spPr/>
      <dgm:t>
        <a:bodyPr/>
        <a:lstStyle/>
        <a:p>
          <a:pPr>
            <a:spcBef>
              <a:spcPts val="1200"/>
            </a:spcBef>
          </a:pPr>
          <a:r>
            <a:rPr lang="en-US" sz="1600" b="1"/>
            <a:t>2008-2010</a:t>
          </a:r>
          <a:endParaRPr lang="en-US" sz="1800" b="1"/>
        </a:p>
      </dgm:t>
    </dgm:pt>
    <dgm:pt modelId="{44DEDFA8-4F6B-4A02-B799-B23503DF94A8}" type="sibTrans" cxnId="{0511775E-D512-4EEF-B26F-86E00EE13092}">
      <dgm:prSet/>
      <dgm:spPr/>
      <dgm:t>
        <a:bodyPr/>
        <a:lstStyle/>
        <a:p>
          <a:endParaRPr lang="en-US"/>
        </a:p>
      </dgm:t>
    </dgm:pt>
    <dgm:pt modelId="{4A516BCB-1178-462D-B836-0EECEA9BC615}" type="parTrans" cxnId="{0511775E-D512-4EEF-B26F-86E00EE13092}">
      <dgm:prSet/>
      <dgm:spPr/>
      <dgm:t>
        <a:bodyPr/>
        <a:lstStyle/>
        <a:p>
          <a:endParaRPr lang="en-US"/>
        </a:p>
      </dgm:t>
    </dgm:pt>
    <dgm:pt modelId="{F9FB2E8C-815D-4C9B-B990-EAA145B51F1F}">
      <dgm:prSet phldrT="[Text]"/>
      <dgm:spPr/>
      <dgm:t>
        <a:bodyPr/>
        <a:lstStyle/>
        <a:p>
          <a:r>
            <a:rPr lang="en-US"/>
            <a:t>2008 - First broadband taskforce created (by statute)</a:t>
          </a:r>
        </a:p>
      </dgm:t>
    </dgm:pt>
    <dgm:pt modelId="{170BB105-7639-41DF-BBD7-4E97DF427D87}" type="sibTrans" cxnId="{A83C4747-EA53-48EE-BD09-514C03D6189C}">
      <dgm:prSet/>
      <dgm:spPr/>
      <dgm:t>
        <a:bodyPr/>
        <a:lstStyle/>
        <a:p>
          <a:endParaRPr lang="en-US"/>
        </a:p>
      </dgm:t>
    </dgm:pt>
    <dgm:pt modelId="{736E5EC3-8738-4964-822C-D282299FD9AE}" type="parTrans" cxnId="{A83C4747-EA53-48EE-BD09-514C03D6189C}">
      <dgm:prSet/>
      <dgm:spPr/>
      <dgm:t>
        <a:bodyPr/>
        <a:lstStyle/>
        <a:p>
          <a:endParaRPr lang="en-US"/>
        </a:p>
      </dgm:t>
    </dgm:pt>
    <dgm:pt modelId="{0935CE84-3790-47BC-995C-7A121176ABFB}">
      <dgm:prSet phldrT="[Text]"/>
      <dgm:spPr/>
      <dgm:t>
        <a:bodyPr/>
        <a:lstStyle/>
        <a:p>
          <a:r>
            <a:rPr lang="en-US"/>
            <a:t>2009 - First broadband map created (prior to federal mapping program)</a:t>
          </a:r>
        </a:p>
      </dgm:t>
    </dgm:pt>
    <dgm:pt modelId="{F28193CD-E798-4C53-9CDA-8A6155356538}" type="sibTrans" cxnId="{981E8E11-32CA-4A0D-AFCC-248006B8441B}">
      <dgm:prSet/>
      <dgm:spPr/>
      <dgm:t>
        <a:bodyPr/>
        <a:lstStyle/>
        <a:p>
          <a:endParaRPr lang="en-US"/>
        </a:p>
      </dgm:t>
    </dgm:pt>
    <dgm:pt modelId="{10AB355F-2DEF-4181-9D92-F5BDBE8C3A64}" type="parTrans" cxnId="{981E8E11-32CA-4A0D-AFCC-248006B8441B}">
      <dgm:prSet/>
      <dgm:spPr/>
      <dgm:t>
        <a:bodyPr/>
        <a:lstStyle/>
        <a:p>
          <a:endParaRPr lang="en-US"/>
        </a:p>
      </dgm:t>
    </dgm:pt>
    <dgm:pt modelId="{5C530F61-FAED-4595-8F3D-222BA4941B37}">
      <dgm:prSet phldrT="[Text]"/>
      <dgm:spPr/>
      <dgm:t>
        <a:bodyPr/>
        <a:lstStyle/>
        <a:p>
          <a:r>
            <a:rPr lang="en-US"/>
            <a:t>2010 - Broadband goals established (10/5 by 2015)</a:t>
          </a:r>
        </a:p>
      </dgm:t>
    </dgm:pt>
    <dgm:pt modelId="{023114A0-481F-42EC-8FAA-E6248C0AFF47}" type="sibTrans" cxnId="{356D8F09-D35F-4147-8140-952A4714BE5B}">
      <dgm:prSet/>
      <dgm:spPr/>
      <dgm:t>
        <a:bodyPr/>
        <a:lstStyle/>
        <a:p>
          <a:endParaRPr lang="en-US"/>
        </a:p>
      </dgm:t>
    </dgm:pt>
    <dgm:pt modelId="{91550224-1692-4224-9BA9-72AD6EFFD317}" type="parTrans" cxnId="{356D8F09-D35F-4147-8140-952A4714BE5B}">
      <dgm:prSet/>
      <dgm:spPr/>
      <dgm:t>
        <a:bodyPr/>
        <a:lstStyle/>
        <a:p>
          <a:endParaRPr lang="en-US"/>
        </a:p>
      </dgm:t>
    </dgm:pt>
    <dgm:pt modelId="{070B85C4-5B0D-4986-9541-6A8AA7031B43}">
      <dgm:prSet phldrT="[Text]" custT="1"/>
      <dgm:spPr/>
      <dgm:t>
        <a:bodyPr/>
        <a:lstStyle/>
        <a:p>
          <a:r>
            <a:rPr lang="en-US" sz="1600" b="1"/>
            <a:t>2011-2014</a:t>
          </a:r>
        </a:p>
      </dgm:t>
    </dgm:pt>
    <dgm:pt modelId="{93E2D73E-A641-4A3B-8394-02455DDB1407}" type="sibTrans" cxnId="{21DDA0F9-A6A6-47A9-BE88-9BA64420BDAA}">
      <dgm:prSet/>
      <dgm:spPr/>
      <dgm:t>
        <a:bodyPr/>
        <a:lstStyle/>
        <a:p>
          <a:endParaRPr lang="en-US"/>
        </a:p>
      </dgm:t>
    </dgm:pt>
    <dgm:pt modelId="{30AAB959-CD9A-45A7-981D-1B62C0AC7EB3}" type="parTrans" cxnId="{21DDA0F9-A6A6-47A9-BE88-9BA64420BDAA}">
      <dgm:prSet/>
      <dgm:spPr/>
      <dgm:t>
        <a:bodyPr/>
        <a:lstStyle/>
        <a:p>
          <a:endParaRPr lang="en-US"/>
        </a:p>
      </dgm:t>
    </dgm:pt>
    <dgm:pt modelId="{B4DEF75E-925D-4B9F-9BEF-162C7158CAC1}">
      <dgm:prSet phldrT="[Text]"/>
      <dgm:spPr/>
      <dgm:t>
        <a:bodyPr/>
        <a:lstStyle/>
        <a:p>
          <a:r>
            <a:rPr lang="en-US"/>
            <a:t>2011 - Dayton Administration Broadband Task Force created (by executive order)</a:t>
          </a:r>
        </a:p>
      </dgm:t>
    </dgm:pt>
    <dgm:pt modelId="{F77211BD-4B70-495C-B94A-17D475E85A01}" type="sibTrans" cxnId="{C68E5C90-6018-4A16-9707-18F707307E7E}">
      <dgm:prSet/>
      <dgm:spPr/>
      <dgm:t>
        <a:bodyPr/>
        <a:lstStyle/>
        <a:p>
          <a:endParaRPr lang="en-US"/>
        </a:p>
      </dgm:t>
    </dgm:pt>
    <dgm:pt modelId="{593E6562-6E81-4EBC-895A-CA2BF82BD23F}" type="parTrans" cxnId="{C68E5C90-6018-4A16-9707-18F707307E7E}">
      <dgm:prSet/>
      <dgm:spPr/>
      <dgm:t>
        <a:bodyPr/>
        <a:lstStyle/>
        <a:p>
          <a:endParaRPr lang="en-US"/>
        </a:p>
      </dgm:t>
    </dgm:pt>
    <dgm:pt modelId="{EB469EEC-A06E-46DA-A57B-56046B1B9A32}">
      <dgm:prSet phldrT="[Text]"/>
      <dgm:spPr/>
      <dgm:t>
        <a:bodyPr/>
        <a:lstStyle/>
        <a:p>
          <a:r>
            <a:rPr lang="en-US"/>
            <a:t>2013 - Office of Broadband Development created in law, placed at DEED</a:t>
          </a:r>
        </a:p>
      </dgm:t>
    </dgm:pt>
    <dgm:pt modelId="{5E9713E8-E863-4B41-B18B-96D2A6D77B50}" type="sibTrans" cxnId="{99E9DA46-8A14-4CEB-AB46-6398C8449735}">
      <dgm:prSet/>
      <dgm:spPr/>
      <dgm:t>
        <a:bodyPr/>
        <a:lstStyle/>
        <a:p>
          <a:endParaRPr lang="en-US"/>
        </a:p>
      </dgm:t>
    </dgm:pt>
    <dgm:pt modelId="{9C5A7364-34D1-45EB-8FA1-BCAC06D0E1F4}" type="parTrans" cxnId="{99E9DA46-8A14-4CEB-AB46-6398C8449735}">
      <dgm:prSet/>
      <dgm:spPr/>
      <dgm:t>
        <a:bodyPr/>
        <a:lstStyle/>
        <a:p>
          <a:endParaRPr lang="en-US"/>
        </a:p>
      </dgm:t>
    </dgm:pt>
    <dgm:pt modelId="{00DBA9C3-B271-49C8-A531-0F075EEF5B13}">
      <dgm:prSet phldrT="[Text]"/>
      <dgm:spPr/>
      <dgm:t>
        <a:bodyPr/>
        <a:lstStyle/>
        <a:p>
          <a:r>
            <a:rPr lang="en-US" dirty="0"/>
            <a:t>2014 - Border to Border (B2B) Broadband Infrastructure Grant created in law; $20M appropriated</a:t>
          </a:r>
        </a:p>
      </dgm:t>
    </dgm:pt>
    <dgm:pt modelId="{83F2104D-1526-499A-AF7D-F6D7BD8DE060}" type="sibTrans" cxnId="{A63A4A26-D185-422E-A013-87822582938A}">
      <dgm:prSet/>
      <dgm:spPr/>
      <dgm:t>
        <a:bodyPr/>
        <a:lstStyle/>
        <a:p>
          <a:endParaRPr lang="en-US"/>
        </a:p>
      </dgm:t>
    </dgm:pt>
    <dgm:pt modelId="{FF34F385-7966-4979-8783-35F58105F88A}" type="parTrans" cxnId="{A63A4A26-D185-422E-A013-87822582938A}">
      <dgm:prSet/>
      <dgm:spPr/>
      <dgm:t>
        <a:bodyPr/>
        <a:lstStyle/>
        <a:p>
          <a:endParaRPr lang="en-US"/>
        </a:p>
      </dgm:t>
    </dgm:pt>
    <dgm:pt modelId="{437F4897-9055-4820-BFDB-263858454D1B}">
      <dgm:prSet phldrT="[Text]" custT="1"/>
      <dgm:spPr/>
      <dgm:t>
        <a:bodyPr/>
        <a:lstStyle/>
        <a:p>
          <a:r>
            <a:rPr lang="en-US" sz="1600" b="1"/>
            <a:t>2015-2018</a:t>
          </a:r>
          <a:endParaRPr lang="en-US" sz="1800" b="1"/>
        </a:p>
      </dgm:t>
    </dgm:pt>
    <dgm:pt modelId="{6BE78E31-7EB2-45CB-BE31-C0ABA6341605}" type="sibTrans" cxnId="{FC2E4FBD-A040-4BA9-9CCB-4594D86524ED}">
      <dgm:prSet/>
      <dgm:spPr/>
      <dgm:t>
        <a:bodyPr/>
        <a:lstStyle/>
        <a:p>
          <a:endParaRPr lang="en-US"/>
        </a:p>
      </dgm:t>
    </dgm:pt>
    <dgm:pt modelId="{779902BA-6785-427E-9A7B-9697530E6358}" type="parTrans" cxnId="{FC2E4FBD-A040-4BA9-9CCB-4594D86524ED}">
      <dgm:prSet/>
      <dgm:spPr/>
      <dgm:t>
        <a:bodyPr/>
        <a:lstStyle/>
        <a:p>
          <a:endParaRPr lang="en-US"/>
        </a:p>
      </dgm:t>
    </dgm:pt>
    <dgm:pt modelId="{480A03E6-C41A-478F-BCAD-9F6132970936}">
      <dgm:prSet phldrT="[Text]"/>
      <dgm:spPr/>
      <dgm:t>
        <a:bodyPr/>
        <a:lstStyle/>
        <a:p>
          <a:r>
            <a:rPr lang="en-US"/>
            <a:t>2015 - Additional funding for broadband grants: $10.58M</a:t>
          </a:r>
        </a:p>
      </dgm:t>
    </dgm:pt>
    <dgm:pt modelId="{EF1E548D-D59B-4FD8-AC98-41B0DAE263E5}" type="sibTrans" cxnId="{8B5F5248-B904-48C1-9E44-98A9310D5EBD}">
      <dgm:prSet/>
      <dgm:spPr/>
      <dgm:t>
        <a:bodyPr/>
        <a:lstStyle/>
        <a:p>
          <a:endParaRPr lang="en-US"/>
        </a:p>
      </dgm:t>
    </dgm:pt>
    <dgm:pt modelId="{BB493963-51DC-4F9D-A674-5D4E7D4A8CA8}" type="parTrans" cxnId="{8B5F5248-B904-48C1-9E44-98A9310D5EBD}">
      <dgm:prSet/>
      <dgm:spPr/>
      <dgm:t>
        <a:bodyPr/>
        <a:lstStyle/>
        <a:p>
          <a:endParaRPr lang="en-US"/>
        </a:p>
      </dgm:t>
    </dgm:pt>
    <dgm:pt modelId="{3CE8EA0E-541A-4DEB-B9D2-F8F1826DF6E6}">
      <dgm:prSet phldrT="[Text]"/>
      <dgm:spPr/>
      <dgm:t>
        <a:bodyPr/>
        <a:lstStyle/>
        <a:p>
          <a:r>
            <a:rPr lang="en-US"/>
            <a:t>2016 - Broadband goals revised (25/3 by 2022; 100/20 by 2026); $35M appropriated for grant program</a:t>
          </a:r>
        </a:p>
      </dgm:t>
    </dgm:pt>
    <dgm:pt modelId="{96B284F9-164E-4140-89A5-711A524A263B}" type="sibTrans" cxnId="{5F1FF2C3-CF3E-4F24-BCB2-4912D3E5C96D}">
      <dgm:prSet/>
      <dgm:spPr/>
      <dgm:t>
        <a:bodyPr/>
        <a:lstStyle/>
        <a:p>
          <a:endParaRPr lang="en-US"/>
        </a:p>
      </dgm:t>
    </dgm:pt>
    <dgm:pt modelId="{0E2EFB33-E8C5-4455-BE83-8C9152E74BB4}" type="parTrans" cxnId="{5F1FF2C3-CF3E-4F24-BCB2-4912D3E5C96D}">
      <dgm:prSet/>
      <dgm:spPr/>
      <dgm:t>
        <a:bodyPr/>
        <a:lstStyle/>
        <a:p>
          <a:endParaRPr lang="en-US"/>
        </a:p>
      </dgm:t>
    </dgm:pt>
    <dgm:pt modelId="{8E94A52C-526E-4C37-AA10-BAA43284CB33}">
      <dgm:prSet phldrT="[Text]"/>
      <dgm:spPr/>
      <dgm:t>
        <a:bodyPr/>
        <a:lstStyle/>
        <a:p>
          <a:r>
            <a:rPr lang="en-US"/>
            <a:t>2017 - Border to Border program renewed; $20M appropriated</a:t>
          </a:r>
        </a:p>
      </dgm:t>
    </dgm:pt>
    <dgm:pt modelId="{2C88F564-9D96-4F9D-9990-4D01EAB25393}" type="sibTrans" cxnId="{3BAD4D99-8E4F-4100-9288-77153F9222BB}">
      <dgm:prSet/>
      <dgm:spPr/>
      <dgm:t>
        <a:bodyPr/>
        <a:lstStyle/>
        <a:p>
          <a:endParaRPr lang="en-US"/>
        </a:p>
      </dgm:t>
    </dgm:pt>
    <dgm:pt modelId="{464C5729-C6D7-43AF-B722-CFAB7B5B8215}" type="parTrans" cxnId="{3BAD4D99-8E4F-4100-9288-77153F9222BB}">
      <dgm:prSet/>
      <dgm:spPr/>
      <dgm:t>
        <a:bodyPr/>
        <a:lstStyle/>
        <a:p>
          <a:endParaRPr lang="en-US"/>
        </a:p>
      </dgm:t>
    </dgm:pt>
    <dgm:pt modelId="{E73027F5-EAC6-4879-92FF-5BAFB0102CEF}">
      <dgm:prSet phldrT="[Text]"/>
      <dgm:spPr/>
      <dgm:t>
        <a:bodyPr/>
        <a:lstStyle/>
        <a:p>
          <a:r>
            <a:rPr lang="en-US"/>
            <a:t>2018 - Bi-partisan support but  no funding for grants appropriated in 2018</a:t>
          </a:r>
        </a:p>
      </dgm:t>
    </dgm:pt>
    <dgm:pt modelId="{37F93367-DED6-4AF5-A647-62FE64C1A34B}" type="sibTrans" cxnId="{9DC2FDDF-F8BF-404C-BA4A-4188F6C8B282}">
      <dgm:prSet/>
      <dgm:spPr/>
      <dgm:t>
        <a:bodyPr/>
        <a:lstStyle/>
        <a:p>
          <a:endParaRPr lang="en-US"/>
        </a:p>
      </dgm:t>
    </dgm:pt>
    <dgm:pt modelId="{EAA14259-6BB7-4930-8919-747CF49BD3FD}" type="parTrans" cxnId="{9DC2FDDF-F8BF-404C-BA4A-4188F6C8B282}">
      <dgm:prSet/>
      <dgm:spPr/>
      <dgm:t>
        <a:bodyPr/>
        <a:lstStyle/>
        <a:p>
          <a:endParaRPr lang="en-US"/>
        </a:p>
      </dgm:t>
    </dgm:pt>
    <dgm:pt modelId="{96987567-572B-403F-8250-97B2A418D3F1}">
      <dgm:prSet phldrT="[Text]" custT="1"/>
      <dgm:spPr/>
      <dgm:t>
        <a:bodyPr/>
        <a:lstStyle/>
        <a:p>
          <a:r>
            <a:rPr lang="en-US" sz="1600" b="1"/>
            <a:t>2019- 2021</a:t>
          </a:r>
        </a:p>
      </dgm:t>
    </dgm:pt>
    <dgm:pt modelId="{94DC04BB-59BE-4110-8B56-10E57EFFDFF1}" type="sibTrans" cxnId="{9B13D86C-8245-49F5-900F-2303D965FA99}">
      <dgm:prSet/>
      <dgm:spPr/>
      <dgm:t>
        <a:bodyPr/>
        <a:lstStyle/>
        <a:p>
          <a:endParaRPr lang="en-US"/>
        </a:p>
      </dgm:t>
    </dgm:pt>
    <dgm:pt modelId="{979D6B3F-A447-49AF-A478-6392D5A5A0C4}" type="parTrans" cxnId="{9B13D86C-8245-49F5-900F-2303D965FA99}">
      <dgm:prSet/>
      <dgm:spPr/>
      <dgm:t>
        <a:bodyPr/>
        <a:lstStyle/>
        <a:p>
          <a:endParaRPr lang="en-US"/>
        </a:p>
      </dgm:t>
    </dgm:pt>
    <dgm:pt modelId="{C5ECF832-7F60-4B1F-A33C-520F3065B591}">
      <dgm:prSet phldrT="[Text]"/>
      <dgm:spPr/>
      <dgm:t>
        <a:bodyPr/>
        <a:lstStyle/>
        <a:p>
          <a:r>
            <a:rPr lang="en-US" dirty="0"/>
            <a:t>2019 – B2B grant: $20M for FY20 and $20M for FY21; Telecommuter Forward!; Walz Admin. Task Force created</a:t>
          </a:r>
        </a:p>
      </dgm:t>
    </dgm:pt>
    <dgm:pt modelId="{0477653F-A115-48DA-8074-E57A6B1E66EF}" type="sibTrans" cxnId="{659CC03F-D9FF-4CCD-B366-092C9009A6A3}">
      <dgm:prSet/>
      <dgm:spPr/>
      <dgm:t>
        <a:bodyPr/>
        <a:lstStyle/>
        <a:p>
          <a:endParaRPr lang="en-US"/>
        </a:p>
      </dgm:t>
    </dgm:pt>
    <dgm:pt modelId="{3A536F82-C4AB-43E7-8169-FFCC4DA069C3}" type="parTrans" cxnId="{659CC03F-D9FF-4CCD-B366-092C9009A6A3}">
      <dgm:prSet/>
      <dgm:spPr/>
      <dgm:t>
        <a:bodyPr/>
        <a:lstStyle/>
        <a:p>
          <a:endParaRPr lang="en-US"/>
        </a:p>
      </dgm:t>
    </dgm:pt>
    <dgm:pt modelId="{DDFB4B47-F88F-4514-BF05-EDEEDA8D227D}">
      <dgm:prSet phldrT="[Text]"/>
      <dgm:spPr/>
      <dgm:t>
        <a:bodyPr/>
        <a:lstStyle/>
        <a:p>
          <a:r>
            <a:rPr lang="en-US" dirty="0"/>
            <a:t>2020 - $20M from biennial appropriation; some local govts using CARES Act funding for broadband</a:t>
          </a:r>
        </a:p>
      </dgm:t>
    </dgm:pt>
    <dgm:pt modelId="{D4753631-BAF4-424F-9961-98CB10EBBEEB}" type="sibTrans" cxnId="{222C6662-68E1-4F14-9798-5160C25B52C0}">
      <dgm:prSet/>
      <dgm:spPr/>
      <dgm:t>
        <a:bodyPr/>
        <a:lstStyle/>
        <a:p>
          <a:endParaRPr lang="en-US"/>
        </a:p>
      </dgm:t>
    </dgm:pt>
    <dgm:pt modelId="{BA9E615B-8496-4CFB-8AE2-20360742BF15}" type="parTrans" cxnId="{222C6662-68E1-4F14-9798-5160C25B52C0}">
      <dgm:prSet/>
      <dgm:spPr/>
      <dgm:t>
        <a:bodyPr/>
        <a:lstStyle/>
        <a:p>
          <a:endParaRPr lang="en-US"/>
        </a:p>
      </dgm:t>
    </dgm:pt>
    <dgm:pt modelId="{A952C03C-25FB-48AF-A364-242E63F6466B}">
      <dgm:prSet phldrT="[Text]"/>
      <dgm:spPr/>
      <dgm:t>
        <a:bodyPr/>
        <a:lstStyle/>
        <a:p>
          <a:r>
            <a:rPr lang="en-US" dirty="0"/>
            <a:t>2021 – Border to Border grant funded at $35M for FY22 and $35M for FY23 with federal (ARPA) funding</a:t>
          </a:r>
        </a:p>
      </dgm:t>
    </dgm:pt>
    <dgm:pt modelId="{763BD77C-49E3-4E41-8155-1A40575C32EA}" type="sibTrans" cxnId="{3A17B1AE-2654-4BDC-8851-24EE1EEBBC6F}">
      <dgm:prSet/>
      <dgm:spPr/>
      <dgm:t>
        <a:bodyPr/>
        <a:lstStyle/>
        <a:p>
          <a:endParaRPr lang="en-US"/>
        </a:p>
      </dgm:t>
    </dgm:pt>
    <dgm:pt modelId="{11842E4C-C909-41E6-8634-24CB21C5750B}" type="parTrans" cxnId="{3A17B1AE-2654-4BDC-8851-24EE1EEBBC6F}">
      <dgm:prSet/>
      <dgm:spPr/>
      <dgm:t>
        <a:bodyPr/>
        <a:lstStyle/>
        <a:p>
          <a:endParaRPr lang="en-US"/>
        </a:p>
      </dgm:t>
    </dgm:pt>
    <dgm:pt modelId="{9CE5B3B2-C359-4EC9-9A73-E163E23D4033}" type="pres">
      <dgm:prSet presAssocID="{B65F3730-F477-4960-BF6C-6B7CAE97D5B2}" presName="linearFlow" presStyleCnt="0">
        <dgm:presLayoutVars>
          <dgm:dir/>
          <dgm:animLvl val="lvl"/>
          <dgm:resizeHandles val="exact"/>
        </dgm:presLayoutVars>
      </dgm:prSet>
      <dgm:spPr/>
    </dgm:pt>
    <dgm:pt modelId="{1F3BA050-6C61-421B-9644-4BA0465C1EC3}" type="pres">
      <dgm:prSet presAssocID="{E5B1A8F7-829A-41AF-96E9-72A3EF6615A5}" presName="composite" presStyleCnt="0"/>
      <dgm:spPr/>
    </dgm:pt>
    <dgm:pt modelId="{AFD11721-F0B1-44BD-880C-04CE138144BE}" type="pres">
      <dgm:prSet presAssocID="{E5B1A8F7-829A-41AF-96E9-72A3EF6615A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DC1FD91-6638-42DF-891D-DE6CE9BC0170}" type="pres">
      <dgm:prSet presAssocID="{E5B1A8F7-829A-41AF-96E9-72A3EF6615A5}" presName="descendantText" presStyleLbl="alignAcc1" presStyleIdx="0" presStyleCnt="4">
        <dgm:presLayoutVars>
          <dgm:bulletEnabled val="1"/>
        </dgm:presLayoutVars>
      </dgm:prSet>
      <dgm:spPr/>
    </dgm:pt>
    <dgm:pt modelId="{0579D1A0-11BA-4DD6-BAF8-A95E8BB3B82A}" type="pres">
      <dgm:prSet presAssocID="{44DEDFA8-4F6B-4A02-B799-B23503DF94A8}" presName="sp" presStyleCnt="0"/>
      <dgm:spPr/>
    </dgm:pt>
    <dgm:pt modelId="{0386C908-0CE6-4FC9-B86E-302014AF1F2C}" type="pres">
      <dgm:prSet presAssocID="{070B85C4-5B0D-4986-9541-6A8AA7031B43}" presName="composite" presStyleCnt="0"/>
      <dgm:spPr/>
    </dgm:pt>
    <dgm:pt modelId="{E77321AD-7EB0-4ACA-87B4-D23B98A87A19}" type="pres">
      <dgm:prSet presAssocID="{070B85C4-5B0D-4986-9541-6A8AA7031B4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62F86E3-3274-49D9-BF32-23E9CD614BB0}" type="pres">
      <dgm:prSet presAssocID="{070B85C4-5B0D-4986-9541-6A8AA7031B43}" presName="descendantText" presStyleLbl="alignAcc1" presStyleIdx="1" presStyleCnt="4">
        <dgm:presLayoutVars>
          <dgm:bulletEnabled val="1"/>
        </dgm:presLayoutVars>
      </dgm:prSet>
      <dgm:spPr/>
    </dgm:pt>
    <dgm:pt modelId="{297005CC-C774-41E2-9AB8-6263B11AD3E9}" type="pres">
      <dgm:prSet presAssocID="{93E2D73E-A641-4A3B-8394-02455DDB1407}" presName="sp" presStyleCnt="0"/>
      <dgm:spPr/>
    </dgm:pt>
    <dgm:pt modelId="{F2675D41-4BAC-4832-9872-C6D8B3E7DB8C}" type="pres">
      <dgm:prSet presAssocID="{437F4897-9055-4820-BFDB-263858454D1B}" presName="composite" presStyleCnt="0"/>
      <dgm:spPr/>
    </dgm:pt>
    <dgm:pt modelId="{976F2319-D961-4191-8AB5-2D81715D9A7E}" type="pres">
      <dgm:prSet presAssocID="{437F4897-9055-4820-BFDB-263858454D1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689D7A0-9A2B-47CC-BFC6-90AA061E2A73}" type="pres">
      <dgm:prSet presAssocID="{437F4897-9055-4820-BFDB-263858454D1B}" presName="descendantText" presStyleLbl="alignAcc1" presStyleIdx="2" presStyleCnt="4" custScaleY="119585" custLinFactNeighborX="766" custLinFactNeighborY="3848">
        <dgm:presLayoutVars>
          <dgm:bulletEnabled val="1"/>
        </dgm:presLayoutVars>
      </dgm:prSet>
      <dgm:spPr/>
    </dgm:pt>
    <dgm:pt modelId="{CB93DD82-BB81-4992-AD8D-B6EBF0D9EF4E}" type="pres">
      <dgm:prSet presAssocID="{6BE78E31-7EB2-45CB-BE31-C0ABA6341605}" presName="sp" presStyleCnt="0"/>
      <dgm:spPr/>
    </dgm:pt>
    <dgm:pt modelId="{0B15A663-02FA-4D24-9DAC-6B3ABCC5C91A}" type="pres">
      <dgm:prSet presAssocID="{96987567-572B-403F-8250-97B2A418D3F1}" presName="composite" presStyleCnt="0"/>
      <dgm:spPr/>
    </dgm:pt>
    <dgm:pt modelId="{548C796A-9521-4636-A29A-B833350ACDCD}" type="pres">
      <dgm:prSet presAssocID="{96987567-572B-403F-8250-97B2A418D3F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6D1365A-8AD6-41F9-B521-0F248A4A8C3A}" type="pres">
      <dgm:prSet presAssocID="{96987567-572B-403F-8250-97B2A418D3F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56D8F09-D35F-4147-8140-952A4714BE5B}" srcId="{E5B1A8F7-829A-41AF-96E9-72A3EF6615A5}" destId="{5C530F61-FAED-4595-8F3D-222BA4941B37}" srcOrd="2" destOrd="0" parTransId="{91550224-1692-4224-9BA9-72AD6EFFD317}" sibTransId="{023114A0-481F-42EC-8FAA-E6248C0AFF47}"/>
    <dgm:cxn modelId="{981E8E11-32CA-4A0D-AFCC-248006B8441B}" srcId="{E5B1A8F7-829A-41AF-96E9-72A3EF6615A5}" destId="{0935CE84-3790-47BC-995C-7A121176ABFB}" srcOrd="1" destOrd="0" parTransId="{10AB355F-2DEF-4181-9D92-F5BDBE8C3A64}" sibTransId="{F28193CD-E798-4C53-9CDA-8A6155356538}"/>
    <dgm:cxn modelId="{12974B13-2173-4671-88EC-DBC071427FD5}" type="presOf" srcId="{0935CE84-3790-47BC-995C-7A121176ABFB}" destId="{1DC1FD91-6638-42DF-891D-DE6CE9BC0170}" srcOrd="0" destOrd="1" presId="urn:microsoft.com/office/officeart/2005/8/layout/chevron2"/>
    <dgm:cxn modelId="{82CB7E14-AFAF-47D6-AE53-6CD14BD8643A}" type="presOf" srcId="{480A03E6-C41A-478F-BCAD-9F6132970936}" destId="{5689D7A0-9A2B-47CC-BFC6-90AA061E2A73}" srcOrd="0" destOrd="0" presId="urn:microsoft.com/office/officeart/2005/8/layout/chevron2"/>
    <dgm:cxn modelId="{C55A8614-5991-44AE-86CC-D2B22FA49D20}" type="presOf" srcId="{EB469EEC-A06E-46DA-A57B-56046B1B9A32}" destId="{862F86E3-3274-49D9-BF32-23E9CD614BB0}" srcOrd="0" destOrd="1" presId="urn:microsoft.com/office/officeart/2005/8/layout/chevron2"/>
    <dgm:cxn modelId="{A63A4A26-D185-422E-A013-87822582938A}" srcId="{070B85C4-5B0D-4986-9541-6A8AA7031B43}" destId="{00DBA9C3-B271-49C8-A531-0F075EEF5B13}" srcOrd="2" destOrd="0" parTransId="{FF34F385-7966-4979-8783-35F58105F88A}" sibTransId="{83F2104D-1526-499A-AF7D-F6D7BD8DE060}"/>
    <dgm:cxn modelId="{D869E42B-95CA-48A0-A833-4BCEC85CA1C9}" type="presOf" srcId="{A952C03C-25FB-48AF-A364-242E63F6466B}" destId="{F6D1365A-8AD6-41F9-B521-0F248A4A8C3A}" srcOrd="0" destOrd="2" presId="urn:microsoft.com/office/officeart/2005/8/layout/chevron2"/>
    <dgm:cxn modelId="{BBAF0930-E859-498E-9D87-0A6228021EE4}" type="presOf" srcId="{3CE8EA0E-541A-4DEB-B9D2-F8F1826DF6E6}" destId="{5689D7A0-9A2B-47CC-BFC6-90AA061E2A73}" srcOrd="0" destOrd="1" presId="urn:microsoft.com/office/officeart/2005/8/layout/chevron2"/>
    <dgm:cxn modelId="{659CC03F-D9FF-4CCD-B366-092C9009A6A3}" srcId="{96987567-572B-403F-8250-97B2A418D3F1}" destId="{C5ECF832-7F60-4B1F-A33C-520F3065B591}" srcOrd="0" destOrd="0" parTransId="{3A536F82-C4AB-43E7-8169-FFCC4DA069C3}" sibTransId="{0477653F-A115-48DA-8074-E57A6B1E66EF}"/>
    <dgm:cxn modelId="{99E9DA46-8A14-4CEB-AB46-6398C8449735}" srcId="{070B85C4-5B0D-4986-9541-6A8AA7031B43}" destId="{EB469EEC-A06E-46DA-A57B-56046B1B9A32}" srcOrd="1" destOrd="0" parTransId="{9C5A7364-34D1-45EB-8FA1-BCAC06D0E1F4}" sibTransId="{5E9713E8-E863-4B41-B18B-96D2A6D77B50}"/>
    <dgm:cxn modelId="{A83C4747-EA53-48EE-BD09-514C03D6189C}" srcId="{E5B1A8F7-829A-41AF-96E9-72A3EF6615A5}" destId="{F9FB2E8C-815D-4C9B-B990-EAA145B51F1F}" srcOrd="0" destOrd="0" parTransId="{736E5EC3-8738-4964-822C-D282299FD9AE}" sibTransId="{170BB105-7639-41DF-BBD7-4E97DF427D87}"/>
    <dgm:cxn modelId="{8B5F5248-B904-48C1-9E44-98A9310D5EBD}" srcId="{437F4897-9055-4820-BFDB-263858454D1B}" destId="{480A03E6-C41A-478F-BCAD-9F6132970936}" srcOrd="0" destOrd="0" parTransId="{BB493963-51DC-4F9D-A674-5D4E7D4A8CA8}" sibTransId="{EF1E548D-D59B-4FD8-AC98-41B0DAE263E5}"/>
    <dgm:cxn modelId="{E3BC034D-1B80-40B2-A15B-FD44C981CB3C}" type="presOf" srcId="{DDFB4B47-F88F-4514-BF05-EDEEDA8D227D}" destId="{F6D1365A-8AD6-41F9-B521-0F248A4A8C3A}" srcOrd="0" destOrd="1" presId="urn:microsoft.com/office/officeart/2005/8/layout/chevron2"/>
    <dgm:cxn modelId="{4456605C-9B19-4F9F-A73E-281B0A1BA1C0}" type="presOf" srcId="{8E94A52C-526E-4C37-AA10-BAA43284CB33}" destId="{5689D7A0-9A2B-47CC-BFC6-90AA061E2A73}" srcOrd="0" destOrd="2" presId="urn:microsoft.com/office/officeart/2005/8/layout/chevron2"/>
    <dgm:cxn modelId="{0511775E-D512-4EEF-B26F-86E00EE13092}" srcId="{B65F3730-F477-4960-BF6C-6B7CAE97D5B2}" destId="{E5B1A8F7-829A-41AF-96E9-72A3EF6615A5}" srcOrd="0" destOrd="0" parTransId="{4A516BCB-1178-462D-B836-0EECEA9BC615}" sibTransId="{44DEDFA8-4F6B-4A02-B799-B23503DF94A8}"/>
    <dgm:cxn modelId="{222C6662-68E1-4F14-9798-5160C25B52C0}" srcId="{96987567-572B-403F-8250-97B2A418D3F1}" destId="{DDFB4B47-F88F-4514-BF05-EDEEDA8D227D}" srcOrd="1" destOrd="0" parTransId="{BA9E615B-8496-4CFB-8AE2-20360742BF15}" sibTransId="{D4753631-BAF4-424F-9961-98CB10EBBEEB}"/>
    <dgm:cxn modelId="{D03BAE64-47D9-40D7-B818-EFBC2F76C0CE}" type="presOf" srcId="{E5B1A8F7-829A-41AF-96E9-72A3EF6615A5}" destId="{AFD11721-F0B1-44BD-880C-04CE138144BE}" srcOrd="0" destOrd="0" presId="urn:microsoft.com/office/officeart/2005/8/layout/chevron2"/>
    <dgm:cxn modelId="{CE02456B-2811-452B-A256-8DEDEEB03FCA}" type="presOf" srcId="{96987567-572B-403F-8250-97B2A418D3F1}" destId="{548C796A-9521-4636-A29A-B833350ACDCD}" srcOrd="0" destOrd="0" presId="urn:microsoft.com/office/officeart/2005/8/layout/chevron2"/>
    <dgm:cxn modelId="{9B13D86C-8245-49F5-900F-2303D965FA99}" srcId="{B65F3730-F477-4960-BF6C-6B7CAE97D5B2}" destId="{96987567-572B-403F-8250-97B2A418D3F1}" srcOrd="3" destOrd="0" parTransId="{979D6B3F-A447-49AF-A478-6392D5A5A0C4}" sibTransId="{94DC04BB-59BE-4110-8B56-10E57EFFDFF1}"/>
    <dgm:cxn modelId="{160E5D6F-4853-4756-9DF6-F02DA36267D3}" type="presOf" srcId="{B65F3730-F477-4960-BF6C-6B7CAE97D5B2}" destId="{9CE5B3B2-C359-4EC9-9A73-E163E23D4033}" srcOrd="0" destOrd="0" presId="urn:microsoft.com/office/officeart/2005/8/layout/chevron2"/>
    <dgm:cxn modelId="{233BBE72-2B65-4DDB-8FAC-A24B377A7FF6}" type="presOf" srcId="{00DBA9C3-B271-49C8-A531-0F075EEF5B13}" destId="{862F86E3-3274-49D9-BF32-23E9CD614BB0}" srcOrd="0" destOrd="2" presId="urn:microsoft.com/office/officeart/2005/8/layout/chevron2"/>
    <dgm:cxn modelId="{C68E5C90-6018-4A16-9707-18F707307E7E}" srcId="{070B85C4-5B0D-4986-9541-6A8AA7031B43}" destId="{B4DEF75E-925D-4B9F-9BEF-162C7158CAC1}" srcOrd="0" destOrd="0" parTransId="{593E6562-6E81-4EBC-895A-CA2BF82BD23F}" sibTransId="{F77211BD-4B70-495C-B94A-17D475E85A01}"/>
    <dgm:cxn modelId="{0DCDF593-2D0C-45DC-B0FC-186B344D81F1}" type="presOf" srcId="{F9FB2E8C-815D-4C9B-B990-EAA145B51F1F}" destId="{1DC1FD91-6638-42DF-891D-DE6CE9BC0170}" srcOrd="0" destOrd="0" presId="urn:microsoft.com/office/officeart/2005/8/layout/chevron2"/>
    <dgm:cxn modelId="{3BAD4D99-8E4F-4100-9288-77153F9222BB}" srcId="{437F4897-9055-4820-BFDB-263858454D1B}" destId="{8E94A52C-526E-4C37-AA10-BAA43284CB33}" srcOrd="2" destOrd="0" parTransId="{464C5729-C6D7-43AF-B722-CFAB7B5B8215}" sibTransId="{2C88F564-9D96-4F9D-9990-4D01EAB25393}"/>
    <dgm:cxn modelId="{B1FBE89F-0077-4033-B6D8-2C4A494E5FC4}" type="presOf" srcId="{C5ECF832-7F60-4B1F-A33C-520F3065B591}" destId="{F6D1365A-8AD6-41F9-B521-0F248A4A8C3A}" srcOrd="0" destOrd="0" presId="urn:microsoft.com/office/officeart/2005/8/layout/chevron2"/>
    <dgm:cxn modelId="{3A17B1AE-2654-4BDC-8851-24EE1EEBBC6F}" srcId="{96987567-572B-403F-8250-97B2A418D3F1}" destId="{A952C03C-25FB-48AF-A364-242E63F6466B}" srcOrd="2" destOrd="0" parTransId="{11842E4C-C909-41E6-8634-24CB21C5750B}" sibTransId="{763BD77C-49E3-4E41-8155-1A40575C32EA}"/>
    <dgm:cxn modelId="{FC2E4FBD-A040-4BA9-9CCB-4594D86524ED}" srcId="{B65F3730-F477-4960-BF6C-6B7CAE97D5B2}" destId="{437F4897-9055-4820-BFDB-263858454D1B}" srcOrd="2" destOrd="0" parTransId="{779902BA-6785-427E-9A7B-9697530E6358}" sibTransId="{6BE78E31-7EB2-45CB-BE31-C0ABA6341605}"/>
    <dgm:cxn modelId="{5F1FF2C3-CF3E-4F24-BCB2-4912D3E5C96D}" srcId="{437F4897-9055-4820-BFDB-263858454D1B}" destId="{3CE8EA0E-541A-4DEB-B9D2-F8F1826DF6E6}" srcOrd="1" destOrd="0" parTransId="{0E2EFB33-E8C5-4455-BE83-8C9152E74BB4}" sibTransId="{96B284F9-164E-4140-89A5-711A524A263B}"/>
    <dgm:cxn modelId="{9F12F9C6-C1C7-4365-8072-59584C82E552}" type="presOf" srcId="{E73027F5-EAC6-4879-92FF-5BAFB0102CEF}" destId="{5689D7A0-9A2B-47CC-BFC6-90AA061E2A73}" srcOrd="0" destOrd="3" presId="urn:microsoft.com/office/officeart/2005/8/layout/chevron2"/>
    <dgm:cxn modelId="{9CE241C8-AC8B-451B-A4DC-F9B68EDC598B}" type="presOf" srcId="{5C530F61-FAED-4595-8F3D-222BA4941B37}" destId="{1DC1FD91-6638-42DF-891D-DE6CE9BC0170}" srcOrd="0" destOrd="2" presId="urn:microsoft.com/office/officeart/2005/8/layout/chevron2"/>
    <dgm:cxn modelId="{9DC2FDDF-F8BF-404C-BA4A-4188F6C8B282}" srcId="{437F4897-9055-4820-BFDB-263858454D1B}" destId="{E73027F5-EAC6-4879-92FF-5BAFB0102CEF}" srcOrd="3" destOrd="0" parTransId="{EAA14259-6BB7-4930-8919-747CF49BD3FD}" sibTransId="{37F93367-DED6-4AF5-A647-62FE64C1A34B}"/>
    <dgm:cxn modelId="{3DA5D2E6-B9DB-4ADA-910E-9B133CB5BE05}" type="presOf" srcId="{437F4897-9055-4820-BFDB-263858454D1B}" destId="{976F2319-D961-4191-8AB5-2D81715D9A7E}" srcOrd="0" destOrd="0" presId="urn:microsoft.com/office/officeart/2005/8/layout/chevron2"/>
    <dgm:cxn modelId="{1F88E2EE-F5FF-42B6-8941-09F64A5FD64B}" type="presOf" srcId="{070B85C4-5B0D-4986-9541-6A8AA7031B43}" destId="{E77321AD-7EB0-4ACA-87B4-D23B98A87A19}" srcOrd="0" destOrd="0" presId="urn:microsoft.com/office/officeart/2005/8/layout/chevron2"/>
    <dgm:cxn modelId="{21DDA0F9-A6A6-47A9-BE88-9BA64420BDAA}" srcId="{B65F3730-F477-4960-BF6C-6B7CAE97D5B2}" destId="{070B85C4-5B0D-4986-9541-6A8AA7031B43}" srcOrd="1" destOrd="0" parTransId="{30AAB959-CD9A-45A7-981D-1B62C0AC7EB3}" sibTransId="{93E2D73E-A641-4A3B-8394-02455DDB1407}"/>
    <dgm:cxn modelId="{AF7081FC-7A74-45A4-927F-3B730CD42A77}" type="presOf" srcId="{B4DEF75E-925D-4B9F-9BEF-162C7158CAC1}" destId="{862F86E3-3274-49D9-BF32-23E9CD614BB0}" srcOrd="0" destOrd="0" presId="urn:microsoft.com/office/officeart/2005/8/layout/chevron2"/>
    <dgm:cxn modelId="{894594AF-0AF4-4CD5-BD5B-B507F962D6B0}" type="presParOf" srcId="{9CE5B3B2-C359-4EC9-9A73-E163E23D4033}" destId="{1F3BA050-6C61-421B-9644-4BA0465C1EC3}" srcOrd="0" destOrd="0" presId="urn:microsoft.com/office/officeart/2005/8/layout/chevron2"/>
    <dgm:cxn modelId="{327F693B-F580-49D2-A577-01818114D0C3}" type="presParOf" srcId="{1F3BA050-6C61-421B-9644-4BA0465C1EC3}" destId="{AFD11721-F0B1-44BD-880C-04CE138144BE}" srcOrd="0" destOrd="0" presId="urn:microsoft.com/office/officeart/2005/8/layout/chevron2"/>
    <dgm:cxn modelId="{725EDADC-3963-4FC8-B1C5-B659BE6B8C20}" type="presParOf" srcId="{1F3BA050-6C61-421B-9644-4BA0465C1EC3}" destId="{1DC1FD91-6638-42DF-891D-DE6CE9BC0170}" srcOrd="1" destOrd="0" presId="urn:microsoft.com/office/officeart/2005/8/layout/chevron2"/>
    <dgm:cxn modelId="{F8C6195C-A7AC-4AAC-A888-4D23678DE51D}" type="presParOf" srcId="{9CE5B3B2-C359-4EC9-9A73-E163E23D4033}" destId="{0579D1A0-11BA-4DD6-BAF8-A95E8BB3B82A}" srcOrd="1" destOrd="0" presId="urn:microsoft.com/office/officeart/2005/8/layout/chevron2"/>
    <dgm:cxn modelId="{E56D3895-FC43-46F9-84FC-98531503980A}" type="presParOf" srcId="{9CE5B3B2-C359-4EC9-9A73-E163E23D4033}" destId="{0386C908-0CE6-4FC9-B86E-302014AF1F2C}" srcOrd="2" destOrd="0" presId="urn:microsoft.com/office/officeart/2005/8/layout/chevron2"/>
    <dgm:cxn modelId="{01F3C1FC-AC4A-4374-8A61-A78FE464F018}" type="presParOf" srcId="{0386C908-0CE6-4FC9-B86E-302014AF1F2C}" destId="{E77321AD-7EB0-4ACA-87B4-D23B98A87A19}" srcOrd="0" destOrd="0" presId="urn:microsoft.com/office/officeart/2005/8/layout/chevron2"/>
    <dgm:cxn modelId="{BB7AC792-C056-4452-AF5C-8CAC4ED58EA9}" type="presParOf" srcId="{0386C908-0CE6-4FC9-B86E-302014AF1F2C}" destId="{862F86E3-3274-49D9-BF32-23E9CD614BB0}" srcOrd="1" destOrd="0" presId="urn:microsoft.com/office/officeart/2005/8/layout/chevron2"/>
    <dgm:cxn modelId="{B753BDE1-5687-47F3-9A2D-96D6FB7BB5DF}" type="presParOf" srcId="{9CE5B3B2-C359-4EC9-9A73-E163E23D4033}" destId="{297005CC-C774-41E2-9AB8-6263B11AD3E9}" srcOrd="3" destOrd="0" presId="urn:microsoft.com/office/officeart/2005/8/layout/chevron2"/>
    <dgm:cxn modelId="{4660DF83-C6D9-4C54-AF5E-93406D95DBF4}" type="presParOf" srcId="{9CE5B3B2-C359-4EC9-9A73-E163E23D4033}" destId="{F2675D41-4BAC-4832-9872-C6D8B3E7DB8C}" srcOrd="4" destOrd="0" presId="urn:microsoft.com/office/officeart/2005/8/layout/chevron2"/>
    <dgm:cxn modelId="{07A30A66-C4B2-4836-A5B0-E84131C69220}" type="presParOf" srcId="{F2675D41-4BAC-4832-9872-C6D8B3E7DB8C}" destId="{976F2319-D961-4191-8AB5-2D81715D9A7E}" srcOrd="0" destOrd="0" presId="urn:microsoft.com/office/officeart/2005/8/layout/chevron2"/>
    <dgm:cxn modelId="{9763BE85-8F4A-4A78-8DE8-8C3329AADE0F}" type="presParOf" srcId="{F2675D41-4BAC-4832-9872-C6D8B3E7DB8C}" destId="{5689D7A0-9A2B-47CC-BFC6-90AA061E2A73}" srcOrd="1" destOrd="0" presId="urn:microsoft.com/office/officeart/2005/8/layout/chevron2"/>
    <dgm:cxn modelId="{2CA886AA-2BC1-44F5-9C7B-BCC237B8C11A}" type="presParOf" srcId="{9CE5B3B2-C359-4EC9-9A73-E163E23D4033}" destId="{CB93DD82-BB81-4992-AD8D-B6EBF0D9EF4E}" srcOrd="5" destOrd="0" presId="urn:microsoft.com/office/officeart/2005/8/layout/chevron2"/>
    <dgm:cxn modelId="{79302392-6E21-46C0-8C76-C9142CABCB31}" type="presParOf" srcId="{9CE5B3B2-C359-4EC9-9A73-E163E23D4033}" destId="{0B15A663-02FA-4D24-9DAC-6B3ABCC5C91A}" srcOrd="6" destOrd="0" presId="urn:microsoft.com/office/officeart/2005/8/layout/chevron2"/>
    <dgm:cxn modelId="{9F7599D1-7844-4531-8360-1F11F8E0F02F}" type="presParOf" srcId="{0B15A663-02FA-4D24-9DAC-6B3ABCC5C91A}" destId="{548C796A-9521-4636-A29A-B833350ACDCD}" srcOrd="0" destOrd="0" presId="urn:microsoft.com/office/officeart/2005/8/layout/chevron2"/>
    <dgm:cxn modelId="{D502A6B7-6D0D-4EC5-9288-ABDD717FD679}" type="presParOf" srcId="{0B15A663-02FA-4D24-9DAC-6B3ABCC5C91A}" destId="{F6D1365A-8AD6-41F9-B521-0F248A4A8C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5B60D-353D-42E9-A0C7-36C49D2D7B0F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DE70E97-33F5-42A4-9B14-C1C20F41DADF}">
      <dgm:prSet phldrT="[Text]"/>
      <dgm:spPr/>
      <dgm:t>
        <a:bodyPr/>
        <a:lstStyle/>
        <a:p>
          <a:r>
            <a:rPr lang="en-US"/>
            <a:t>Statutory Goals</a:t>
          </a:r>
        </a:p>
      </dgm:t>
    </dgm:pt>
    <dgm:pt modelId="{7F25E9C6-757C-4B1B-8A13-3BF4A82D0566}" type="parTrans" cxnId="{1C3E76AF-0DE3-4D84-9F7E-FD4C69BD6108}">
      <dgm:prSet/>
      <dgm:spPr/>
      <dgm:t>
        <a:bodyPr/>
        <a:lstStyle/>
        <a:p>
          <a:endParaRPr lang="en-US"/>
        </a:p>
      </dgm:t>
    </dgm:pt>
    <dgm:pt modelId="{3AB7CF9E-A12D-457E-98F5-FE44A98EDEB0}" type="sibTrans" cxnId="{1C3E76AF-0DE3-4D84-9F7E-FD4C69BD6108}">
      <dgm:prSet/>
      <dgm:spPr/>
      <dgm:t>
        <a:bodyPr/>
        <a:lstStyle/>
        <a:p>
          <a:endParaRPr lang="en-US"/>
        </a:p>
      </dgm:t>
    </dgm:pt>
    <dgm:pt modelId="{1E93265B-F110-4E63-9E1A-2D5DFD38B1B0}">
      <dgm:prSet phldrT="[Text]"/>
      <dgm:spPr/>
      <dgm:t>
        <a:bodyPr/>
        <a:lstStyle/>
        <a:p>
          <a:r>
            <a:rPr lang="en-US"/>
            <a:t>Broadband Office/Task Force</a:t>
          </a:r>
        </a:p>
      </dgm:t>
    </dgm:pt>
    <dgm:pt modelId="{B4379B77-BED5-4916-920A-378932C5BB37}" type="parTrans" cxnId="{571BD08C-D38C-4D35-993A-28AAD6B0E383}">
      <dgm:prSet/>
      <dgm:spPr/>
      <dgm:t>
        <a:bodyPr/>
        <a:lstStyle/>
        <a:p>
          <a:endParaRPr lang="en-US"/>
        </a:p>
      </dgm:t>
    </dgm:pt>
    <dgm:pt modelId="{671E716E-BA05-49B6-A225-3CCC5D97CB65}" type="sibTrans" cxnId="{571BD08C-D38C-4D35-993A-28AAD6B0E383}">
      <dgm:prSet/>
      <dgm:spPr/>
      <dgm:t>
        <a:bodyPr/>
        <a:lstStyle/>
        <a:p>
          <a:endParaRPr lang="en-US"/>
        </a:p>
      </dgm:t>
    </dgm:pt>
    <dgm:pt modelId="{4ED1CCB3-14FE-42B9-80CF-CE5CE0F80600}">
      <dgm:prSet phldrT="[Text]"/>
      <dgm:spPr/>
      <dgm:t>
        <a:bodyPr/>
        <a:lstStyle/>
        <a:p>
          <a:r>
            <a:rPr lang="en-US"/>
            <a:t>Data (Mapping Program)</a:t>
          </a:r>
        </a:p>
      </dgm:t>
    </dgm:pt>
    <dgm:pt modelId="{8F061418-3DF7-48A1-9C10-0CC31D68B747}" type="parTrans" cxnId="{A2D4F2B4-7008-4FF1-B866-23E38BFC1C69}">
      <dgm:prSet/>
      <dgm:spPr/>
      <dgm:t>
        <a:bodyPr/>
        <a:lstStyle/>
        <a:p>
          <a:endParaRPr lang="en-US"/>
        </a:p>
      </dgm:t>
    </dgm:pt>
    <dgm:pt modelId="{C5CD070E-F49C-48F5-B74F-70F8A40B7E85}" type="sibTrans" cxnId="{A2D4F2B4-7008-4FF1-B866-23E38BFC1C69}">
      <dgm:prSet/>
      <dgm:spPr/>
      <dgm:t>
        <a:bodyPr/>
        <a:lstStyle/>
        <a:p>
          <a:endParaRPr lang="en-US"/>
        </a:p>
      </dgm:t>
    </dgm:pt>
    <dgm:pt modelId="{E03A3C17-63F8-4720-A8EE-444EAD8F25BB}">
      <dgm:prSet phldrT="[Text]"/>
      <dgm:spPr/>
      <dgm:t>
        <a:bodyPr/>
        <a:lstStyle/>
        <a:p>
          <a:r>
            <a:rPr lang="en-US"/>
            <a:t>Tools (Grant Program)</a:t>
          </a:r>
        </a:p>
      </dgm:t>
    </dgm:pt>
    <dgm:pt modelId="{7F23C24C-809B-4766-B1E4-5F60438EA0B2}" type="parTrans" cxnId="{CCF94086-96B3-44F7-8301-52B2485E0C2A}">
      <dgm:prSet/>
      <dgm:spPr/>
      <dgm:t>
        <a:bodyPr/>
        <a:lstStyle/>
        <a:p>
          <a:endParaRPr lang="en-US"/>
        </a:p>
      </dgm:t>
    </dgm:pt>
    <dgm:pt modelId="{B958EE5C-E388-4D23-997A-306457300A9F}" type="sibTrans" cxnId="{CCF94086-96B3-44F7-8301-52B2485E0C2A}">
      <dgm:prSet/>
      <dgm:spPr/>
      <dgm:t>
        <a:bodyPr/>
        <a:lstStyle/>
        <a:p>
          <a:endParaRPr lang="en-US"/>
        </a:p>
      </dgm:t>
    </dgm:pt>
    <dgm:pt modelId="{5517AEFE-A80A-411D-B357-A096DE7353AF}" type="pres">
      <dgm:prSet presAssocID="{4BF5B60D-353D-42E9-A0C7-36C49D2D7B0F}" presName="matrix" presStyleCnt="0">
        <dgm:presLayoutVars>
          <dgm:chMax val="1"/>
          <dgm:dir/>
          <dgm:resizeHandles val="exact"/>
        </dgm:presLayoutVars>
      </dgm:prSet>
      <dgm:spPr/>
    </dgm:pt>
    <dgm:pt modelId="{7D1FF249-F1E9-4BD7-B6F3-89F394065686}" type="pres">
      <dgm:prSet presAssocID="{4BF5B60D-353D-42E9-A0C7-36C49D2D7B0F}" presName="diamond" presStyleLbl="bgShp" presStyleIdx="0" presStyleCnt="1"/>
      <dgm:spPr/>
    </dgm:pt>
    <dgm:pt modelId="{0AA9F0CF-9C24-4FF1-91E3-852C6959A972}" type="pres">
      <dgm:prSet presAssocID="{4BF5B60D-353D-42E9-A0C7-36C49D2D7B0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AF3391-E13A-4612-8433-91D321913425}" type="pres">
      <dgm:prSet presAssocID="{4BF5B60D-353D-42E9-A0C7-36C49D2D7B0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598D25-D20F-4990-B75E-8101759D37F8}" type="pres">
      <dgm:prSet presAssocID="{4BF5B60D-353D-42E9-A0C7-36C49D2D7B0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A0846D-8157-4531-997B-3E0CF0BEB830}" type="pres">
      <dgm:prSet presAssocID="{4BF5B60D-353D-42E9-A0C7-36C49D2D7B0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A161608-C6EE-4E04-9F83-6A549C29E82A}" type="presOf" srcId="{4ED1CCB3-14FE-42B9-80CF-CE5CE0F80600}" destId="{99598D25-D20F-4990-B75E-8101759D37F8}" srcOrd="0" destOrd="0" presId="urn:microsoft.com/office/officeart/2005/8/layout/matrix3"/>
    <dgm:cxn modelId="{2773C83C-2727-4B26-B15C-76D707E44E96}" type="presOf" srcId="{CDE70E97-33F5-42A4-9B14-C1C20F41DADF}" destId="{0AA9F0CF-9C24-4FF1-91E3-852C6959A972}" srcOrd="0" destOrd="0" presId="urn:microsoft.com/office/officeart/2005/8/layout/matrix3"/>
    <dgm:cxn modelId="{CCF94086-96B3-44F7-8301-52B2485E0C2A}" srcId="{4BF5B60D-353D-42E9-A0C7-36C49D2D7B0F}" destId="{E03A3C17-63F8-4720-A8EE-444EAD8F25BB}" srcOrd="3" destOrd="0" parTransId="{7F23C24C-809B-4766-B1E4-5F60438EA0B2}" sibTransId="{B958EE5C-E388-4D23-997A-306457300A9F}"/>
    <dgm:cxn modelId="{571BD08C-D38C-4D35-993A-28AAD6B0E383}" srcId="{4BF5B60D-353D-42E9-A0C7-36C49D2D7B0F}" destId="{1E93265B-F110-4E63-9E1A-2D5DFD38B1B0}" srcOrd="1" destOrd="0" parTransId="{B4379B77-BED5-4916-920A-378932C5BB37}" sibTransId="{671E716E-BA05-49B6-A225-3CCC5D97CB65}"/>
    <dgm:cxn modelId="{99EB5FAE-950E-4D73-8A45-8AAD44F7A14D}" type="presOf" srcId="{1E93265B-F110-4E63-9E1A-2D5DFD38B1B0}" destId="{B5AF3391-E13A-4612-8433-91D321913425}" srcOrd="0" destOrd="0" presId="urn:microsoft.com/office/officeart/2005/8/layout/matrix3"/>
    <dgm:cxn modelId="{1C3E76AF-0DE3-4D84-9F7E-FD4C69BD6108}" srcId="{4BF5B60D-353D-42E9-A0C7-36C49D2D7B0F}" destId="{CDE70E97-33F5-42A4-9B14-C1C20F41DADF}" srcOrd="0" destOrd="0" parTransId="{7F25E9C6-757C-4B1B-8A13-3BF4A82D0566}" sibTransId="{3AB7CF9E-A12D-457E-98F5-FE44A98EDEB0}"/>
    <dgm:cxn modelId="{A2D4F2B4-7008-4FF1-B866-23E38BFC1C69}" srcId="{4BF5B60D-353D-42E9-A0C7-36C49D2D7B0F}" destId="{4ED1CCB3-14FE-42B9-80CF-CE5CE0F80600}" srcOrd="2" destOrd="0" parTransId="{8F061418-3DF7-48A1-9C10-0CC31D68B747}" sibTransId="{C5CD070E-F49C-48F5-B74F-70F8A40B7E85}"/>
    <dgm:cxn modelId="{118597BC-1950-4648-8C6B-3B96ADAF0A20}" type="presOf" srcId="{E03A3C17-63F8-4720-A8EE-444EAD8F25BB}" destId="{A6A0846D-8157-4531-997B-3E0CF0BEB830}" srcOrd="0" destOrd="0" presId="urn:microsoft.com/office/officeart/2005/8/layout/matrix3"/>
    <dgm:cxn modelId="{768BABC0-2E97-42E3-94EA-C84A0A4F8EAC}" type="presOf" srcId="{4BF5B60D-353D-42E9-A0C7-36C49D2D7B0F}" destId="{5517AEFE-A80A-411D-B357-A096DE7353AF}" srcOrd="0" destOrd="0" presId="urn:microsoft.com/office/officeart/2005/8/layout/matrix3"/>
    <dgm:cxn modelId="{A41C2264-5F74-4A3C-8960-C54D5966BD18}" type="presParOf" srcId="{5517AEFE-A80A-411D-B357-A096DE7353AF}" destId="{7D1FF249-F1E9-4BD7-B6F3-89F394065686}" srcOrd="0" destOrd="0" presId="urn:microsoft.com/office/officeart/2005/8/layout/matrix3"/>
    <dgm:cxn modelId="{D23BC297-D922-4ED1-8BBE-942B84DFCD44}" type="presParOf" srcId="{5517AEFE-A80A-411D-B357-A096DE7353AF}" destId="{0AA9F0CF-9C24-4FF1-91E3-852C6959A972}" srcOrd="1" destOrd="0" presId="urn:microsoft.com/office/officeart/2005/8/layout/matrix3"/>
    <dgm:cxn modelId="{436B8BEB-F5BC-48E6-B9DC-441E9BFCF08D}" type="presParOf" srcId="{5517AEFE-A80A-411D-B357-A096DE7353AF}" destId="{B5AF3391-E13A-4612-8433-91D321913425}" srcOrd="2" destOrd="0" presId="urn:microsoft.com/office/officeart/2005/8/layout/matrix3"/>
    <dgm:cxn modelId="{1558D678-4414-46D1-BB6B-B7DA54A49B07}" type="presParOf" srcId="{5517AEFE-A80A-411D-B357-A096DE7353AF}" destId="{99598D25-D20F-4990-B75E-8101759D37F8}" srcOrd="3" destOrd="0" presId="urn:microsoft.com/office/officeart/2005/8/layout/matrix3"/>
    <dgm:cxn modelId="{3F28446F-357D-437E-8092-7C4338CE5D4A}" type="presParOf" srcId="{5517AEFE-A80A-411D-B357-A096DE7353AF}" destId="{A6A0846D-8157-4531-997B-3E0CF0BEB830}" srcOrd="4" destOrd="0" presId="urn:microsoft.com/office/officeart/2005/8/layout/matrix3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11721-F0B1-44BD-880C-04CE138144BE}">
      <dsp:nvSpPr>
        <dsp:cNvPr id="0" name=""/>
        <dsp:cNvSpPr/>
      </dsp:nvSpPr>
      <dsp:spPr>
        <a:xfrm rot="5400000">
          <a:off x="-187061" y="192897"/>
          <a:ext cx="1247076" cy="872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2008-2010</a:t>
          </a:r>
          <a:endParaRPr lang="en-US" sz="1800" b="1" kern="1200"/>
        </a:p>
      </dsp:txBody>
      <dsp:txXfrm rot="-5400000">
        <a:off x="1" y="442313"/>
        <a:ext cx="872953" cy="374123"/>
      </dsp:txXfrm>
    </dsp:sp>
    <dsp:sp modelId="{1DC1FD91-6638-42DF-891D-DE6CE9BC0170}">
      <dsp:nvSpPr>
        <dsp:cNvPr id="0" name=""/>
        <dsp:cNvSpPr/>
      </dsp:nvSpPr>
      <dsp:spPr>
        <a:xfrm rot="5400000">
          <a:off x="3993363" y="-3114574"/>
          <a:ext cx="811026" cy="7051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2008 - First broadband taskforce created (by statute)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2009 - First broadband map created (prior to federal mapping program)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2010 - Broadband goals established (10/5 by 2015)</a:t>
          </a:r>
        </a:p>
      </dsp:txBody>
      <dsp:txXfrm rot="-5400000">
        <a:off x="872954" y="45426"/>
        <a:ext cx="7012255" cy="731844"/>
      </dsp:txXfrm>
    </dsp:sp>
    <dsp:sp modelId="{E77321AD-7EB0-4ACA-87B4-D23B98A87A19}">
      <dsp:nvSpPr>
        <dsp:cNvPr id="0" name=""/>
        <dsp:cNvSpPr/>
      </dsp:nvSpPr>
      <dsp:spPr>
        <a:xfrm rot="5400000">
          <a:off x="-187061" y="1296255"/>
          <a:ext cx="1247076" cy="872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2011-2014</a:t>
          </a:r>
        </a:p>
      </dsp:txBody>
      <dsp:txXfrm rot="-5400000">
        <a:off x="1" y="1545671"/>
        <a:ext cx="872953" cy="374123"/>
      </dsp:txXfrm>
    </dsp:sp>
    <dsp:sp modelId="{862F86E3-3274-49D9-BF32-23E9CD614BB0}">
      <dsp:nvSpPr>
        <dsp:cNvPr id="0" name=""/>
        <dsp:cNvSpPr/>
      </dsp:nvSpPr>
      <dsp:spPr>
        <a:xfrm rot="5400000">
          <a:off x="3993576" y="-2011429"/>
          <a:ext cx="810599" cy="7051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2011 - Dayton Administration Broadband Task Force created (by executive order)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2013 - Office of Broadband Development created in law, placed at DEED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2014 - Border to Border (B2B) Broadband Infrastructure Grant created in law; $20M appropriated</a:t>
          </a:r>
        </a:p>
      </dsp:txBody>
      <dsp:txXfrm rot="-5400000">
        <a:off x="872953" y="1148764"/>
        <a:ext cx="7012276" cy="731459"/>
      </dsp:txXfrm>
    </dsp:sp>
    <dsp:sp modelId="{976F2319-D961-4191-8AB5-2D81715D9A7E}">
      <dsp:nvSpPr>
        <dsp:cNvPr id="0" name=""/>
        <dsp:cNvSpPr/>
      </dsp:nvSpPr>
      <dsp:spPr>
        <a:xfrm rot="5400000">
          <a:off x="-187061" y="2478991"/>
          <a:ext cx="1247076" cy="872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2015-2018</a:t>
          </a:r>
          <a:endParaRPr lang="en-US" sz="1800" b="1" kern="1200"/>
        </a:p>
      </dsp:txBody>
      <dsp:txXfrm rot="-5400000">
        <a:off x="1" y="2728407"/>
        <a:ext cx="872953" cy="374123"/>
      </dsp:txXfrm>
    </dsp:sp>
    <dsp:sp modelId="{5689D7A0-9A2B-47CC-BFC6-90AA061E2A73}">
      <dsp:nvSpPr>
        <dsp:cNvPr id="0" name=""/>
        <dsp:cNvSpPr/>
      </dsp:nvSpPr>
      <dsp:spPr>
        <a:xfrm rot="5400000">
          <a:off x="3914198" y="-797501"/>
          <a:ext cx="969355" cy="7051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2015 - Additional funding for broadband grants: $10.58M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2016 - Broadband goals revised (25/3 by 2022; 100/20 by 2026); $35M appropriated for grant program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2017 - Border to Border program renewed; $20M appropriated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2018 - Bi-partisan support but  no funding for grants appropriated in 2018</a:t>
          </a:r>
        </a:p>
      </dsp:txBody>
      <dsp:txXfrm rot="-5400000">
        <a:off x="872953" y="2291064"/>
        <a:ext cx="7004526" cy="874715"/>
      </dsp:txXfrm>
    </dsp:sp>
    <dsp:sp modelId="{548C796A-9521-4636-A29A-B833350ACDCD}">
      <dsp:nvSpPr>
        <dsp:cNvPr id="0" name=""/>
        <dsp:cNvSpPr/>
      </dsp:nvSpPr>
      <dsp:spPr>
        <a:xfrm rot="5400000">
          <a:off x="-187061" y="3582349"/>
          <a:ext cx="1247076" cy="872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2019- 2021</a:t>
          </a:r>
        </a:p>
      </dsp:txBody>
      <dsp:txXfrm rot="-5400000">
        <a:off x="1" y="3831765"/>
        <a:ext cx="872953" cy="374123"/>
      </dsp:txXfrm>
    </dsp:sp>
    <dsp:sp modelId="{F6D1365A-8AD6-41F9-B521-0F248A4A8C3A}">
      <dsp:nvSpPr>
        <dsp:cNvPr id="0" name=""/>
        <dsp:cNvSpPr/>
      </dsp:nvSpPr>
      <dsp:spPr>
        <a:xfrm rot="5400000">
          <a:off x="3993576" y="274664"/>
          <a:ext cx="810599" cy="70518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2019 – B2B grant: $20M for FY20 and $20M for FY21; Telecommuter Forward!; Walz Admin. Task Force created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2020 - $20M from biennial appropriation; some local govts using CARES Act funding for broadband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2021 – Border to Border grant funded at $35M for FY22 and $35M for FY23 with federal (ARPA) funding</a:t>
          </a:r>
        </a:p>
      </dsp:txBody>
      <dsp:txXfrm rot="-5400000">
        <a:off x="872953" y="3434857"/>
        <a:ext cx="7012276" cy="7314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FF249-F1E9-4BD7-B6F3-89F394065686}">
      <dsp:nvSpPr>
        <dsp:cNvPr id="0" name=""/>
        <dsp:cNvSpPr/>
      </dsp:nvSpPr>
      <dsp:spPr>
        <a:xfrm>
          <a:off x="723900" y="0"/>
          <a:ext cx="4800600" cy="480060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A9F0CF-9C24-4FF1-91E3-852C6959A972}">
      <dsp:nvSpPr>
        <dsp:cNvPr id="0" name=""/>
        <dsp:cNvSpPr/>
      </dsp:nvSpPr>
      <dsp:spPr>
        <a:xfrm>
          <a:off x="1179957" y="456056"/>
          <a:ext cx="1872234" cy="18722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Statutory Goals</a:t>
          </a:r>
        </a:p>
      </dsp:txBody>
      <dsp:txXfrm>
        <a:off x="1271352" y="547451"/>
        <a:ext cx="1689444" cy="1689444"/>
      </dsp:txXfrm>
    </dsp:sp>
    <dsp:sp modelId="{B5AF3391-E13A-4612-8433-91D321913425}">
      <dsp:nvSpPr>
        <dsp:cNvPr id="0" name=""/>
        <dsp:cNvSpPr/>
      </dsp:nvSpPr>
      <dsp:spPr>
        <a:xfrm>
          <a:off x="3196208" y="456056"/>
          <a:ext cx="1872234" cy="1872234"/>
        </a:xfrm>
        <a:prstGeom prst="roundRect">
          <a:avLst/>
        </a:prstGeom>
        <a:solidFill>
          <a:schemeClr val="accent3">
            <a:hueOff val="-3552746"/>
            <a:satOff val="-15580"/>
            <a:lumOff val="91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Broadband Office/Task Force</a:t>
          </a:r>
        </a:p>
      </dsp:txBody>
      <dsp:txXfrm>
        <a:off x="3287603" y="547451"/>
        <a:ext cx="1689444" cy="1689444"/>
      </dsp:txXfrm>
    </dsp:sp>
    <dsp:sp modelId="{99598D25-D20F-4990-B75E-8101759D37F8}">
      <dsp:nvSpPr>
        <dsp:cNvPr id="0" name=""/>
        <dsp:cNvSpPr/>
      </dsp:nvSpPr>
      <dsp:spPr>
        <a:xfrm>
          <a:off x="1179957" y="2472308"/>
          <a:ext cx="1872234" cy="1872234"/>
        </a:xfrm>
        <a:prstGeom prst="roundRect">
          <a:avLst/>
        </a:prstGeom>
        <a:solidFill>
          <a:schemeClr val="accent3">
            <a:hueOff val="-7105493"/>
            <a:satOff val="-31161"/>
            <a:lumOff val="183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(Mapping Program)</a:t>
          </a:r>
        </a:p>
      </dsp:txBody>
      <dsp:txXfrm>
        <a:off x="1271352" y="2563703"/>
        <a:ext cx="1689444" cy="1689444"/>
      </dsp:txXfrm>
    </dsp:sp>
    <dsp:sp modelId="{A6A0846D-8157-4531-997B-3E0CF0BEB830}">
      <dsp:nvSpPr>
        <dsp:cNvPr id="0" name=""/>
        <dsp:cNvSpPr/>
      </dsp:nvSpPr>
      <dsp:spPr>
        <a:xfrm>
          <a:off x="3196208" y="2472308"/>
          <a:ext cx="1872234" cy="1872234"/>
        </a:xfrm>
        <a:prstGeom prst="roundRect">
          <a:avLst/>
        </a:prstGeom>
        <a:solidFill>
          <a:schemeClr val="accent3">
            <a:hueOff val="-10658239"/>
            <a:satOff val="-46741"/>
            <a:lumOff val="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Tools (Grant Program)</a:t>
          </a:r>
        </a:p>
      </dsp:txBody>
      <dsp:txXfrm>
        <a:off x="3287603" y="2563703"/>
        <a:ext cx="1689444" cy="168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5438-A0CA-4DD5-A261-233D6504386B}" type="datetimeFigureOut">
              <a:rPr lang="en-US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7E3B-6538-47DF-93C5-7E0DC1C4346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5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4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68191-2601-4D16-BC0B-1F9159443C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68191-2601-4D16-BC0B-1F9159443C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1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569BD-4F78-4CA6-98D7-81F048A508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0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68191-2601-4D16-BC0B-1F9159443C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9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68191-2601-4D16-BC0B-1F9159443C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2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Since 2014, the Border-to-Border Broadband Development Grant program has provided broadband access to over 56,800 homes and businesses in unserved and underserved parts of the state.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4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6CC9-FCB1-4DFD-8230-47FE8B0EC0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6CC9-FCB1-4DFD-8230-47FE8B0EC0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Some highlights of the program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F6CC9-FCB1-4DFD-8230-47FE8B0EC0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6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1"/>
            <a:ext cx="12192000" cy="2020186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781409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4400" b="1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edit slideshow title</a:t>
            </a:r>
          </a:p>
        </p:txBody>
      </p:sp>
      <p:pic>
        <p:nvPicPr>
          <p:cNvPr id="14" name="Picture 8" descr="State of Minnesota logo">
            <a:extLst>
              <a:ext uri="{FF2B5EF4-FFF2-40B4-BE49-F238E27FC236}">
                <a16:creationId xmlns:a16="http://schemas.microsoft.com/office/drawing/2014/main" id="{A8F862EB-8A05-4F8A-A66C-AD0451B2A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3C00897E-6AD5-4A11-8892-AAF6408B2786}"/>
              </a:ext>
            </a:extLst>
          </p:cNvPr>
          <p:cNvSpPr/>
          <p:nvPr userDrawn="1"/>
        </p:nvSpPr>
        <p:spPr bwMode="auto">
          <a:xfrm>
            <a:off x="0" y="2020187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0EBEF-9661-401D-8EF2-E45D119D51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10" y="261979"/>
            <a:ext cx="7980180" cy="1481813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7ACC247-860D-4B41-8CB8-AD486921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B752B-03A7-48F3-B74C-057A33AFD883}" type="datetime1">
              <a:rPr lang="en-US" smtClean="0"/>
              <a:t>9/23/21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8018173-23AA-4C7A-9843-BD99BE2A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A2E876F-AD4C-4ABC-A2B4-16C502BA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85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6F44CCE-558C-4312-A6C0-04283E0FE481}" type="datetime1">
              <a:rPr lang="en-US" smtClean="0"/>
              <a:t>9/23/21</a:t>
            </a:fld>
            <a:endParaRPr lang="en-US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6E8AE1F-186B-4D17-9C75-03E36DFC3DBD}" type="datetime1">
              <a:rPr lang="en-US" smtClean="0"/>
              <a:t>9/23/21</a:t>
            </a:fld>
            <a:endParaRPr lang="en-US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F873B7F-94C2-4B4B-B56C-C39336257FF3}" type="datetime1">
              <a:rPr lang="en-US" smtClean="0"/>
              <a:t>9/23/21</a:t>
            </a:fld>
            <a:endParaRPr lang="en-US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5CF1582-5668-4C34-A337-BAF31754D658}" type="datetime1">
              <a:rPr lang="en-US" smtClean="0"/>
              <a:t>9/23/21</a:t>
            </a:fld>
            <a:endParaRPr lang="en-US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00F2644-4F2A-490B-AEF8-2137EA653BC4}" type="datetime1">
              <a:rPr lang="en-US" smtClean="0"/>
              <a:t>9/23/21</a:t>
            </a:fld>
            <a:endParaRPr lang="en-US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164BB67-68EE-46A2-BD6C-EA296BF7030B}" type="datetime1">
              <a:rPr lang="en-US" smtClean="0"/>
              <a:t>9/23/21</a:t>
            </a:fld>
            <a:endParaRPr lang="en-US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D66530C3-53C1-47F4-84C7-8EA6F6CD8EF1}" type="datetime1">
              <a:rPr lang="en-US" smtClean="0"/>
              <a:t>9/23/21</a:t>
            </a:fld>
            <a:endParaRPr lang="en-US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2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FE159C7A-934A-43C0-A854-A63D489A4D5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0" y="2020742"/>
            <a:ext cx="12192000" cy="483725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97B49-6BEB-4644-A06F-3EE5EDFD5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84" y="6424928"/>
            <a:ext cx="531920" cy="227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F5C434-600C-4032-A118-66491D92AD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65" y="295654"/>
            <a:ext cx="8555070" cy="1588562"/>
          </a:xfrm>
          <a:prstGeom prst="rect">
            <a:avLst/>
          </a:prstGeom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88C48A8E-FBAF-4031-85A8-1422033D1C1D}"/>
              </a:ext>
            </a:extLst>
          </p:cNvPr>
          <p:cNvSpPr/>
          <p:nvPr userDrawn="1"/>
        </p:nvSpPr>
        <p:spPr bwMode="auto">
          <a:xfrm>
            <a:off x="0" y="2020187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7EBBC-65E6-4EEB-BF32-ADA23335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464103-0B42-4AF0-AFBA-201D246F88CF}" type="datetime1">
              <a:rPr lang="en-US" smtClean="0"/>
              <a:t>9/23/21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197C0-A350-4963-B250-58254C9F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E1749E-23F9-44A1-98D9-569177AD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EFC1C3-6FA5-4538-993F-87C725775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9299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slideshow title</a:t>
            </a:r>
          </a:p>
        </p:txBody>
      </p:sp>
    </p:spTree>
    <p:extLst>
      <p:ext uri="{BB962C8B-B14F-4D97-AF65-F5344CB8AC3E}">
        <p14:creationId xmlns:p14="http://schemas.microsoft.com/office/powerpoint/2010/main" val="2893260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9E88FF-E18A-48C6-B95E-F209F9277FAA}"/>
              </a:ext>
            </a:extLst>
          </p:cNvPr>
          <p:cNvSpPr/>
          <p:nvPr userDrawn="1"/>
        </p:nvSpPr>
        <p:spPr>
          <a:xfrm>
            <a:off x="4337825" y="0"/>
            <a:ext cx="7854176" cy="6353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52723" y="432663"/>
            <a:ext cx="9618920" cy="54133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52723" y="995373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F99A94BB-57EB-424F-8004-1EBD79475C92}" type="datetime1">
              <a:rPr lang="en-US" smtClean="0"/>
              <a:t>9/23/21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)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screenshot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AD353-D2C5-47D7-982C-8D5BF1F668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73" y="6425716"/>
            <a:ext cx="569495" cy="2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51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3A2C15-ADCF-4EF2-8C8A-2CB24A813783}" type="datetime1">
              <a:rPr lang="en-US" smtClean="0"/>
              <a:t>9/23/21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2817850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2817850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4623083"/>
            <a:ext cx="10515600" cy="157941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  <a:p>
            <a:pPr lvl="0"/>
            <a:r>
              <a:rPr lang="en-US"/>
              <a:t>firstname.lastname@state.mn.us</a:t>
            </a:r>
          </a:p>
          <a:p>
            <a:pPr lvl="0"/>
            <a:r>
              <a:rPr lang="en-US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C5712C-9893-4795-ABC2-172BB17BD9CA}" type="datetime1">
              <a:rPr lang="en-US" smtClean="0"/>
              <a:t>9/23/21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8" descr="State of Minnesota logo">
            <a:extLst>
              <a:ext uri="{FF2B5EF4-FFF2-40B4-BE49-F238E27FC236}">
                <a16:creationId xmlns:a16="http://schemas.microsoft.com/office/drawing/2014/main" id="{CDEB8994-75CC-4D8F-BEF3-8739C060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D8467-A9AB-406B-AA3D-4BD7ACB44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2" y="200350"/>
            <a:ext cx="6985836" cy="12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886-49C0-456D-A6CA-16ED9D3CB8EE}" type="datetime1">
              <a:rPr lang="en-US" smtClean="0"/>
              <a:t>9/23/21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2294-7853-4F86-BD16-9D9D7D857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8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E5E0E8-0788-4797-9983-C2C2D2603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953758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enter the slideshow title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4406286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E623600C-A6D7-485F-9DB3-F4D9F1383206}" type="datetime1">
              <a:rPr lang="en-US" smtClean="0"/>
              <a:t>9/23/21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9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slideshow title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 | Job Title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D5471-51DB-49B2-9E52-7BAF45BF8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" y="6018322"/>
            <a:ext cx="4181181" cy="7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66514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l">
              <a:defRPr sz="6000">
                <a:solidFill>
                  <a:srgbClr val="003865"/>
                </a:solidFill>
              </a:defRPr>
            </a:lvl1pPr>
          </a:lstStyle>
          <a:p>
            <a:r>
              <a:rPr lang="en-US"/>
              <a:t>Click to edit section header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838342" y="6320209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D5471-51DB-49B2-9E52-7BAF45BF8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94" y="172666"/>
            <a:ext cx="4577705" cy="850018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7A1DB17-50B7-4110-8AC2-B5FA5A2DEDA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66699" y="4761696"/>
            <a:ext cx="11658600" cy="1295182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0038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/>
              <a:t>Click to edit subtitle text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EFCB81E-CBAD-4667-BB09-0C205FC26DFD}"/>
              </a:ext>
            </a:extLst>
          </p:cNvPr>
          <p:cNvSpPr/>
          <p:nvPr userDrawn="1"/>
        </p:nvSpPr>
        <p:spPr bwMode="auto">
          <a:xfrm>
            <a:off x="0" y="4761696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363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928C2-3303-4171-A13A-393FE9271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94" y="172665"/>
            <a:ext cx="4577705" cy="850019"/>
          </a:xfrm>
          <a:prstGeom prst="rect">
            <a:avLst/>
          </a:prstGeom>
        </p:spPr>
      </p:pic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66514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section header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838342" y="6320209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7A1DB17-50B7-4110-8AC2-B5FA5A2DEDA0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266699" y="4761696"/>
            <a:ext cx="11658600" cy="1295182"/>
          </a:xfrm>
          <a:prstGeom prst="rect">
            <a:avLst/>
          </a:prstGeom>
          <a:noFill/>
        </p:spPr>
        <p:txBody>
          <a:bodyPr vert="horz" wrap="square" lIns="182880" tIns="91440" rIns="182880" bIns="9144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0038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>
                <a:solidFill>
                  <a:schemeClr val="tx1"/>
                </a:solidFill>
              </a:rPr>
              <a:t>Click to edit subtitle text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EFCB81E-CBAD-4667-BB09-0C205FC26DFD}"/>
              </a:ext>
            </a:extLst>
          </p:cNvPr>
          <p:cNvSpPr/>
          <p:nvPr userDrawn="1"/>
        </p:nvSpPr>
        <p:spPr bwMode="auto">
          <a:xfrm>
            <a:off x="0" y="4761696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94E47-FB05-4954-9E96-89E70A419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273" y="6425716"/>
            <a:ext cx="569495" cy="2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3C894EC-5A1F-4135-9C3E-5B9828014D54}" type="datetime1">
              <a:rPr lang="en-US" smtClean="0"/>
              <a:t>9/23/21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45720" rIns="4572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12" name="Table Placeholder 3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AD9C1B8-034F-4DE1-A41F-E28F48F9435F}" type="datetime1">
              <a:rPr lang="en-US" smtClean="0"/>
              <a:t>9/23/21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8C64FF6-4FFA-48CE-9F83-4D37FD148EAA}" type="datetime1">
              <a:rPr lang="en-US" smtClean="0"/>
              <a:t>9/23/21</a:t>
            </a:fld>
            <a:endParaRPr lang="en-US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2DA7884A-E8E9-4FE1-91E8-FBFDEAFE9448}" type="datetime1">
              <a:rPr lang="en-US" smtClean="0"/>
              <a:t>9/23/21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A6B259-8640-414E-9C27-6D0C4FBAE85D}" type="datetime1">
              <a:rPr lang="en-US" smtClean="0"/>
              <a:t>9/23/21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 descr="State of Minnesota logo">
            <a:extLst>
              <a:ext uri="{FF2B5EF4-FFF2-40B4-BE49-F238E27FC236}">
                <a16:creationId xmlns:a16="http://schemas.microsoft.com/office/drawing/2014/main" id="{D2445326-56F2-4711-852D-4D682988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0" r="74517" b="32694"/>
          <a:stretch/>
        </p:blipFill>
        <p:spPr bwMode="gray">
          <a:xfrm>
            <a:off x="11557588" y="6424928"/>
            <a:ext cx="517451" cy="2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787" r:id="rId3"/>
    <p:sldLayoutId id="2147483833" r:id="rId4"/>
    <p:sldLayoutId id="2147483834" r:id="rId5"/>
    <p:sldLayoutId id="2147483712" r:id="rId6"/>
    <p:sldLayoutId id="2147483795" r:id="rId7"/>
    <p:sldLayoutId id="2147483790" r:id="rId8"/>
    <p:sldLayoutId id="2147483780" r:id="rId9"/>
    <p:sldLayoutId id="2147483832" r:id="rId10"/>
    <p:sldLayoutId id="2147483744" r:id="rId11"/>
    <p:sldLayoutId id="2147483793" r:id="rId12"/>
    <p:sldLayoutId id="2147483767" r:id="rId13"/>
    <p:sldLayoutId id="2147483771" r:id="rId14"/>
    <p:sldLayoutId id="2147483772" r:id="rId15"/>
    <p:sldLayoutId id="2147483820" r:id="rId16"/>
    <p:sldLayoutId id="2147483829" r:id="rId17"/>
    <p:sldLayoutId id="2147483732" r:id="rId18"/>
    <p:sldLayoutId id="2147483733" r:id="rId19"/>
    <p:sldLayoutId id="2147483750" r:id="rId20"/>
    <p:sldLayoutId id="2147483823" r:id="rId21"/>
    <p:sldLayoutId id="2147483825" r:id="rId22"/>
    <p:sldLayoutId id="2147483797" r:id="rId23"/>
    <p:sldLayoutId id="2147483836" r:id="rId24"/>
    <p:sldLayoutId id="2147483850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86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-Hhd_ibcuI" TargetMode="External"/><Relationship Id="rId2" Type="http://schemas.openxmlformats.org/officeDocument/2006/relationships/hyperlink" Target="https://gis.connectednation.org/portal/apps/webappviewer/index.html?id=a2d243ccf7e547eba2ec0d5c80c80917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Deed.broadband@state.mn.us" TargetMode="External"/><Relationship Id="rId4" Type="http://schemas.openxmlformats.org/officeDocument/2006/relationships/hyperlink" Target="https://mn.gov/deed/programs-services/broadba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83A7-42B0-4B69-A235-73D7A984A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625219"/>
            <a:ext cx="11658600" cy="1607562"/>
          </a:xfrm>
        </p:spPr>
        <p:txBody>
          <a:bodyPr>
            <a:normAutofit fontScale="90000"/>
          </a:bodyPr>
          <a:lstStyle/>
          <a:p>
            <a:r>
              <a:rPr lang="en-US" sz="2700" b="1" dirty="0"/>
              <a:t>Office of Broadband Development</a:t>
            </a:r>
            <a:br>
              <a:rPr lang="en-US" b="1" dirty="0"/>
            </a:br>
            <a:r>
              <a:rPr lang="en-US" sz="2700" dirty="0"/>
              <a:t>Central/7W</a:t>
            </a:r>
            <a:r>
              <a:rPr lang="en-US" sz="2700" b="1" dirty="0"/>
              <a:t> Regional Meeting</a:t>
            </a:r>
            <a:br>
              <a:rPr lang="en-US" sz="2700" dirty="0"/>
            </a:br>
            <a:r>
              <a:rPr lang="en-US" sz="2700" dirty="0"/>
              <a:t>September 23, 2021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C2F24-0330-47A7-985D-40DF736903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V="1">
            <a:off x="838200" y="4290617"/>
            <a:ext cx="10515600" cy="11567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F2CB3-F98F-47B5-80F8-82F5A5C97EC0}"/>
              </a:ext>
            </a:extLst>
          </p:cNvPr>
          <p:cNvSpPr txBox="1"/>
          <p:nvPr/>
        </p:nvSpPr>
        <p:spPr>
          <a:xfrm>
            <a:off x="3095327" y="3832671"/>
            <a:ext cx="5794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   Diane Wells at diane.wells@state.mn.us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EEBCB-ACC4-47D4-B851-2B39C31D8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617"/>
            <a:ext cx="12192000" cy="25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1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MN Border to Border Broadband Development Grant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58" y="2022835"/>
            <a:ext cx="8382000" cy="381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Grant purpose</a:t>
            </a:r>
            <a:r>
              <a:rPr lang="en-US" sz="2400" dirty="0"/>
              <a:t>: To provide financial assistance for the acquisition and installation of middle-mile and last-mile broadband </a:t>
            </a:r>
            <a:r>
              <a:rPr lang="en-US" sz="2400" u="sng" dirty="0"/>
              <a:t>infrastructure</a:t>
            </a:r>
            <a:r>
              <a:rPr lang="en-US" sz="2400" dirty="0"/>
              <a:t> to areas of the state that do not have wireline access at federal and state minimum standard speeds.</a:t>
            </a:r>
          </a:p>
          <a:p>
            <a:r>
              <a:rPr lang="en-US" sz="2400" b="1" dirty="0"/>
              <a:t>Allowable costs:</a:t>
            </a:r>
            <a:r>
              <a:rPr lang="en-US" sz="2400" dirty="0"/>
              <a:t> Examples of allowable costs: final project design; obtaining construction permits; purchase and/or construction of facilities, including construction of both “middle mile” and “last mile” infrastructure; and installation and testing of the equipment used to provide broadband service.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29E17-7DC5-48AE-A866-D3997BBF3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58" y="2022835"/>
            <a:ext cx="3151007" cy="36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Border to Border Broadband Development Grant – Overview -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90" y="1637692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Who is eligible to apply?</a:t>
            </a:r>
          </a:p>
          <a:p>
            <a:pPr lvl="1"/>
            <a:r>
              <a:rPr lang="en-US" sz="2400" dirty="0"/>
              <a:t>An incorporated business or partnership</a:t>
            </a:r>
          </a:p>
          <a:p>
            <a:pPr lvl="1"/>
            <a:r>
              <a:rPr lang="en-US" sz="2400" dirty="0"/>
              <a:t>A political subdivision</a:t>
            </a:r>
          </a:p>
          <a:p>
            <a:pPr lvl="1"/>
            <a:r>
              <a:rPr lang="en-US" sz="2400" dirty="0"/>
              <a:t>An Indian tribe</a:t>
            </a:r>
          </a:p>
          <a:p>
            <a:pPr lvl="1"/>
            <a:r>
              <a:rPr lang="en-US" sz="2400" dirty="0"/>
              <a:t>A Minnesota nonprofit organized under 317A</a:t>
            </a:r>
          </a:p>
          <a:p>
            <a:pPr lvl="1"/>
            <a:r>
              <a:rPr lang="en-US" sz="2400" dirty="0"/>
              <a:t>A Minnesota cooperative organized under 308A or 308B</a:t>
            </a:r>
          </a:p>
          <a:p>
            <a:pPr lvl="1"/>
            <a:r>
              <a:rPr lang="en-US" sz="2400" dirty="0"/>
              <a:t>A Minnesota limited liability corporation organized under 322C for the purpose of expanding broadband access</a:t>
            </a:r>
            <a:r>
              <a:rPr lang="en-US" sz="1200" dirty="0"/>
              <a:t> 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45E6D-0F32-4BF1-9019-9B48736B2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491" y="3968685"/>
            <a:ext cx="2265331" cy="2889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B8DDC-E272-4F87-AC55-58E017C37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860" y="1335907"/>
            <a:ext cx="4029173" cy="25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8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Border to Border Broadband Development Grant  Overview—Prior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843" y="1598828"/>
            <a:ext cx="8210747" cy="431045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Annual general fund appropriations in 6 out of 7 years</a:t>
            </a:r>
            <a:endParaRPr lang="en-US" sz="1400" dirty="0"/>
          </a:p>
          <a:p>
            <a:r>
              <a:rPr lang="en-US" sz="2400" dirty="0"/>
              <a:t>Distributed in a single competitive grant round each FY funding received</a:t>
            </a:r>
          </a:p>
          <a:p>
            <a:r>
              <a:rPr lang="en-US" sz="2400" dirty="0"/>
              <a:t>Technology must be scalable to at least 100Mbps Up/Down</a:t>
            </a:r>
          </a:p>
          <a:p>
            <a:r>
              <a:rPr lang="en-US" sz="2400" dirty="0"/>
              <a:t>Cap of $5M per grant award</a:t>
            </a:r>
          </a:p>
          <a:p>
            <a:r>
              <a:rPr lang="en-US" sz="2400" dirty="0"/>
              <a:t>At least 1 to 1 match (50% of eligible expenses) required                    </a:t>
            </a:r>
            <a:r>
              <a:rPr lang="en-US" sz="1400" dirty="0"/>
              <a:t>(More points awarded for higher match)</a:t>
            </a:r>
          </a:p>
          <a:p>
            <a:r>
              <a:rPr lang="en-US" sz="2400" dirty="0"/>
              <a:t>Grant awards are to be geographically dispersed</a:t>
            </a:r>
          </a:p>
          <a:p>
            <a:r>
              <a:rPr lang="en-US" sz="2400" dirty="0"/>
              <a:t>Speeds offered must achieve 25/3, most offer 100/20 or 1G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A picture containing power shovel, outdoor, grass, transport&#10;&#10;Description automatically generated">
            <a:extLst>
              <a:ext uri="{FF2B5EF4-FFF2-40B4-BE49-F238E27FC236}">
                <a16:creationId xmlns:a16="http://schemas.microsoft.com/office/drawing/2014/main" id="{D5221FE8-57B1-4FE4-9BCC-2677FD8C7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" y="3633281"/>
            <a:ext cx="2021115" cy="2694820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48B1F2AD-F998-4066-A954-21C539216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" y="1216024"/>
            <a:ext cx="3806858" cy="2694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21CA9-8295-470F-B308-AAB646240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482" y="5625945"/>
            <a:ext cx="7012842" cy="124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CB89EC-9A41-42E1-A681-969270BFC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985" y="4249604"/>
            <a:ext cx="1833533" cy="247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9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259" y="325394"/>
            <a:ext cx="3608173" cy="990600"/>
          </a:xfrm>
        </p:spPr>
        <p:txBody>
          <a:bodyPr>
            <a:normAutofit/>
          </a:bodyPr>
          <a:lstStyle/>
          <a:p>
            <a:r>
              <a:rPr lang="en-US" sz="2200"/>
              <a:t>MN Border to Border Broadband Incentive Grants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D3AF0-9F6B-4793-A476-DA9760B7D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905001"/>
            <a:ext cx="3217424" cy="4019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3700D6-7111-45DD-A333-4C846BE48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88" y="159505"/>
            <a:ext cx="5437854" cy="64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2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F29B7-96D3-4031-B5BD-D9FCDF43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Federal 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EC8E-5B4A-46A0-A5D1-813EFD8CC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624"/>
            <a:ext cx="10515600" cy="50597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USDA Community Connect</a:t>
            </a:r>
            <a:r>
              <a:rPr lang="en-US" i="1" dirty="0"/>
              <a:t>—</a:t>
            </a:r>
            <a:r>
              <a:rPr lang="en-US" sz="1600" i="1" dirty="0"/>
              <a:t>App window closed 12/23/20; unclear when next window opens</a:t>
            </a:r>
            <a:endParaRPr lang="en-US" sz="1600" dirty="0"/>
          </a:p>
          <a:p>
            <a:r>
              <a:rPr lang="en-US" dirty="0">
                <a:cs typeface="Calibri"/>
              </a:rPr>
              <a:t>USDA </a:t>
            </a:r>
            <a:r>
              <a:rPr lang="en-US" dirty="0" err="1">
                <a:cs typeface="Calibri"/>
              </a:rPr>
              <a:t>ReConnect</a:t>
            </a:r>
            <a:r>
              <a:rPr lang="en-US" dirty="0">
                <a:cs typeface="Calibri"/>
              </a:rPr>
              <a:t>—</a:t>
            </a:r>
            <a:r>
              <a:rPr lang="en-US" sz="1600" i="1" dirty="0">
                <a:cs typeface="Calibri"/>
              </a:rPr>
              <a:t>Round 3 should open soon; approx. $600M</a:t>
            </a:r>
            <a:endParaRPr lang="en-US" sz="1600" dirty="0">
              <a:cs typeface="Calibri"/>
            </a:endParaRPr>
          </a:p>
          <a:p>
            <a:r>
              <a:rPr lang="en-US" dirty="0">
                <a:cs typeface="Calibri"/>
              </a:rPr>
              <a:t>FCC Rural Digital Opportunity Fund (RDOF)—</a:t>
            </a:r>
            <a:r>
              <a:rPr lang="en-US" sz="1600" i="1" dirty="0">
                <a:cs typeface="Calibri"/>
              </a:rPr>
              <a:t>FCC reviewing long form apps; a handful approved</a:t>
            </a:r>
            <a:endParaRPr lang="en-US" i="1" dirty="0">
              <a:cs typeface="Calibri"/>
            </a:endParaRPr>
          </a:p>
          <a:p>
            <a:pPr marL="0" indent="0">
              <a:buNone/>
            </a:pPr>
            <a:r>
              <a:rPr lang="en-US" u="sng" dirty="0">
                <a:cs typeface="Calibri"/>
              </a:rPr>
              <a:t>Consolidated Appropriations Act </a:t>
            </a:r>
            <a:r>
              <a:rPr lang="en-US" dirty="0">
                <a:cs typeface="Calibri"/>
              </a:rPr>
              <a:t>(passed December 2020):</a:t>
            </a:r>
          </a:p>
          <a:p>
            <a:r>
              <a:rPr lang="en-US" dirty="0"/>
              <a:t>NTIA Broadband Expansion to Underserved Communities ($288M) –</a:t>
            </a:r>
            <a:r>
              <a:rPr lang="en-US" sz="1600" i="1" dirty="0"/>
              <a:t>Applications were due August 17; $2.5B in requests</a:t>
            </a:r>
            <a:endParaRPr lang="en-US" i="1" dirty="0"/>
          </a:p>
          <a:p>
            <a:r>
              <a:rPr lang="en-US" dirty="0">
                <a:cs typeface="Calibri"/>
              </a:rPr>
              <a:t>NTIA Tribal Connectivity ($1B)—</a:t>
            </a:r>
            <a:r>
              <a:rPr lang="en-US" sz="1600" i="1" dirty="0">
                <a:cs typeface="Calibri"/>
              </a:rPr>
              <a:t>Applications were due September 1; $5B in requests</a:t>
            </a:r>
            <a:endParaRPr lang="en-US" i="1" dirty="0">
              <a:cs typeface="Calibri"/>
            </a:endParaRPr>
          </a:p>
          <a:p>
            <a:r>
              <a:rPr lang="en-US" dirty="0"/>
              <a:t>FCC Emergency Broadband Benefit ($3.2B)—</a:t>
            </a:r>
            <a:r>
              <a:rPr lang="en-US" sz="1600" i="1" dirty="0"/>
              <a:t>Eligible household enrollment continues</a:t>
            </a:r>
            <a:endParaRPr lang="en-US" i="1" dirty="0"/>
          </a:p>
          <a:p>
            <a:endParaRPr lang="en-US" u="sng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99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4E82-45F4-46DA-9DB5-29D58266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Federal Funding Opportunities-cont.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F78E-42B8-4EF7-9875-EEA4140AD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cs typeface="Calibri"/>
              </a:rPr>
              <a:t>American Rescue Plan Act or ARPA </a:t>
            </a:r>
            <a:r>
              <a:rPr lang="en-US" dirty="0">
                <a:cs typeface="Calibri"/>
              </a:rPr>
              <a:t>(passed March 2021)</a:t>
            </a:r>
          </a:p>
          <a:p>
            <a:r>
              <a:rPr lang="en-US" dirty="0">
                <a:cs typeface="Calibri"/>
              </a:rPr>
              <a:t>State and Local Fiscal Recovery Funds</a:t>
            </a:r>
          </a:p>
          <a:p>
            <a:pPr lvl="1"/>
            <a:r>
              <a:rPr lang="en-US" dirty="0">
                <a:cs typeface="Calibri"/>
              </a:rPr>
              <a:t>Broadband is an allowed use</a:t>
            </a:r>
          </a:p>
          <a:p>
            <a:pPr lvl="1"/>
            <a:r>
              <a:rPr lang="en-US" dirty="0">
                <a:cs typeface="Calibri"/>
              </a:rPr>
              <a:t>Some local governments are funding broadband projects</a:t>
            </a:r>
          </a:p>
          <a:p>
            <a:pPr lvl="1"/>
            <a:r>
              <a:rPr lang="en-US" dirty="0">
                <a:cs typeface="Calibri"/>
              </a:rPr>
              <a:t>State fiscal recovery funds-to date, none allocated for broadband in MN</a:t>
            </a:r>
          </a:p>
          <a:p>
            <a:pPr marL="91440"/>
            <a:r>
              <a:rPr lang="en-US" dirty="0">
                <a:cs typeface="Calibri"/>
              </a:rPr>
              <a:t>Sec. 604 Capital Projects Fund</a:t>
            </a:r>
          </a:p>
          <a:p>
            <a:pPr lvl="1"/>
            <a:r>
              <a:rPr lang="en-US" dirty="0">
                <a:cs typeface="Calibri"/>
              </a:rPr>
              <a:t>Minnesota’s allocation is $</a:t>
            </a:r>
            <a:r>
              <a:rPr lang="en-US" dirty="0"/>
              <a:t>180,702,620 – awaiting further Treasury guidance – includes the $70M for the Border to Border grant program</a:t>
            </a:r>
          </a:p>
          <a:p>
            <a:pPr marL="0" lvl="1" indent="0">
              <a:buNone/>
            </a:pPr>
            <a:r>
              <a:rPr lang="en-US" sz="2500" u="sng" dirty="0">
                <a:cs typeface="Calibri"/>
              </a:rPr>
              <a:t>Infrastructure Investment and Jobs Act</a:t>
            </a:r>
            <a:r>
              <a:rPr lang="en-US" sz="2500" dirty="0">
                <a:cs typeface="Calibri"/>
              </a:rPr>
              <a:t> (Passed Senate, Pending in House) </a:t>
            </a:r>
          </a:p>
          <a:p>
            <a:pPr marL="342900" lvl="1" indent="-342900"/>
            <a:r>
              <a:rPr lang="en-US" sz="2500" dirty="0">
                <a:cs typeface="Calibri"/>
              </a:rPr>
              <a:t>Possible </a:t>
            </a:r>
            <a:r>
              <a:rPr lang="en-US" sz="2500" dirty="0" err="1">
                <a:cs typeface="Calibri"/>
              </a:rPr>
              <a:t>add’l</a:t>
            </a:r>
            <a:r>
              <a:rPr lang="en-US" sz="2500" dirty="0">
                <a:cs typeface="Calibri"/>
              </a:rPr>
              <a:t> funding for infrastructure and </a:t>
            </a:r>
            <a:r>
              <a:rPr lang="en-US" sz="2500">
                <a:cs typeface="Calibri"/>
              </a:rPr>
              <a:t>digital equity programs</a:t>
            </a:r>
            <a:endParaRPr lang="en-US" sz="2500" u="sng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3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DDA85-3B13-4CA9-8C5D-EF65480B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5BF40-B095-416B-BD5B-A8C962504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62B2"/>
                </a:solidFill>
              </a:rPr>
              <a:t>Link to interactive map: </a:t>
            </a:r>
            <a:r>
              <a:rPr lang="en-US" sz="1600" b="0" i="0" u="sng" dirty="0">
                <a:solidFill>
                  <a:srgbClr val="0062B2"/>
                </a:solidFill>
                <a:effectLst/>
                <a:latin typeface="Open Sans" panose="020B0606030504020204" pitchFamily="34" charset="0"/>
                <a:hlinkClick r:id="rId2"/>
              </a:rPr>
              <a:t>Minnesota Map</a:t>
            </a:r>
            <a:endParaRPr lang="en-US" sz="2400" dirty="0">
              <a:solidFill>
                <a:srgbClr val="0062B2"/>
              </a:solidFill>
            </a:endParaRPr>
          </a:p>
          <a:p>
            <a:r>
              <a:rPr lang="en-US" sz="2400" b="0" i="0" dirty="0">
                <a:solidFill>
                  <a:srgbClr val="0062B2"/>
                </a:solidFill>
                <a:effectLst/>
              </a:rPr>
              <a:t>Link to training on how to use interactive map: </a:t>
            </a:r>
            <a:r>
              <a:rPr lang="en-US" sz="1600" b="0" i="0" u="sng" dirty="0">
                <a:solidFill>
                  <a:srgbClr val="0062B2"/>
                </a:solidFill>
                <a:effectLst/>
                <a:latin typeface="Open Sans" panose="020B0606030504020204" pitchFamily="34" charset="0"/>
                <a:hlinkClick r:id="rId3"/>
              </a:rPr>
              <a:t>Recording</a:t>
            </a:r>
            <a:endParaRPr lang="en-US" sz="2400" b="0" i="0" dirty="0">
              <a:solidFill>
                <a:srgbClr val="0062B2"/>
              </a:solidFill>
              <a:effectLst/>
            </a:endParaRPr>
          </a:p>
          <a:p>
            <a:r>
              <a:rPr lang="en-US" sz="2400" dirty="0">
                <a:solidFill>
                  <a:srgbClr val="0062B2"/>
                </a:solidFill>
              </a:rPr>
              <a:t>DEED Office of Broadband Development website: </a:t>
            </a:r>
            <a:r>
              <a:rPr lang="en-US" sz="1600" dirty="0">
                <a:hlinkClick r:id="rId4"/>
              </a:rPr>
              <a:t>Office of Broadband Development / Minnesota Department of Employment and Economic Development (mn.gov)</a:t>
            </a:r>
            <a:endParaRPr lang="en-US" sz="2400" dirty="0">
              <a:solidFill>
                <a:srgbClr val="0062B2"/>
              </a:solidFill>
            </a:endParaRPr>
          </a:p>
          <a:p>
            <a:r>
              <a:rPr lang="en-US" sz="2400" b="0" i="0" dirty="0">
                <a:solidFill>
                  <a:srgbClr val="0062B2"/>
                </a:solidFill>
                <a:effectLst/>
              </a:rPr>
              <a:t>Contact information: </a:t>
            </a:r>
          </a:p>
          <a:p>
            <a:pPr lvl="1"/>
            <a:r>
              <a:rPr lang="en-US" sz="2000" dirty="0">
                <a:solidFill>
                  <a:srgbClr val="0062B2"/>
                </a:solidFill>
                <a:hlinkClick r:id="rId5"/>
              </a:rPr>
              <a:t>Deed.broadband@state.mn.us</a:t>
            </a:r>
            <a:endParaRPr lang="en-US" sz="2000" dirty="0">
              <a:solidFill>
                <a:srgbClr val="0062B2"/>
              </a:solidFill>
            </a:endParaRPr>
          </a:p>
          <a:p>
            <a:pPr lvl="1"/>
            <a:r>
              <a:rPr lang="en-US" sz="2000" b="0" i="0" dirty="0">
                <a:solidFill>
                  <a:srgbClr val="0062B2"/>
                </a:solidFill>
                <a:effectLst/>
              </a:rPr>
              <a:t>651-259-7610</a:t>
            </a:r>
          </a:p>
          <a:p>
            <a:pPr lvl="1"/>
            <a:endParaRPr lang="en-US" sz="2000" dirty="0">
              <a:solidFill>
                <a:srgbClr val="0062B2"/>
              </a:solidFill>
            </a:endParaRPr>
          </a:p>
          <a:p>
            <a:pPr marL="457200" lvl="1" indent="0" algn="ctr">
              <a:buNone/>
            </a:pPr>
            <a:r>
              <a:rPr lang="en-US" sz="2800" b="0" i="0" dirty="0">
                <a:solidFill>
                  <a:srgbClr val="0062B2"/>
                </a:solidFill>
                <a:effectLst/>
              </a:rPr>
              <a:t>Thank you!</a:t>
            </a:r>
            <a:endParaRPr lang="en-US" sz="2800" b="0" i="0" dirty="0">
              <a:effectLst/>
            </a:endParaRPr>
          </a:p>
          <a:p>
            <a:endParaRPr lang="en-US" sz="1600" b="0" i="0" u="sng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  <a:p>
            <a:endParaRPr lang="en-US" b="0" i="0" u="sng" dirty="0">
              <a:solidFill>
                <a:schemeClr val="tx2">
                  <a:lumMod val="95000"/>
                  <a:lumOff val="5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9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828800" y="99165"/>
            <a:ext cx="8686800" cy="1272435"/>
          </a:xfrm>
        </p:spPr>
        <p:txBody>
          <a:bodyPr>
            <a:noAutofit/>
          </a:bodyPr>
          <a:lstStyle/>
          <a:p>
            <a:pPr algn="ctr"/>
            <a:r>
              <a:rPr lang="en-US" sz="3300"/>
              <a:t>Timeline</a:t>
            </a:r>
            <a:br>
              <a:rPr lang="en-US" sz="3300"/>
            </a:br>
            <a:r>
              <a:rPr lang="en-US" sz="3300"/>
              <a:t>Minnesota Broadband Development Policy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749803"/>
              </p:ext>
            </p:extLst>
          </p:nvPr>
        </p:nvGraphicFramePr>
        <p:xfrm>
          <a:off x="2133600" y="1905000"/>
          <a:ext cx="7924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14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MN Broadband Policy Framework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895600" y="1905000"/>
          <a:ext cx="6248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716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40504" y="2643959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Homes and Businesses will have access to broadband service of at least:</a:t>
            </a:r>
          </a:p>
          <a:p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25 Mbps download by 3 Mbps upload (Current FCC definition) by 2022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100 Mbps download by 20 Mbps upload by 2026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162800" y="152400"/>
            <a:ext cx="3429000" cy="1219200"/>
          </a:xfrm>
        </p:spPr>
        <p:txBody>
          <a:bodyPr>
            <a:normAutofit/>
          </a:bodyPr>
          <a:lstStyle/>
          <a:p>
            <a:r>
              <a:rPr lang="en-US"/>
              <a:t>Progress…but not done yet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5296" y="1735020"/>
            <a:ext cx="325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State Statutory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Broadband Goals: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5296" y="4594040"/>
            <a:ext cx="3541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140,000 </a:t>
            </a:r>
            <a:r>
              <a:rPr lang="en-US" sz="2000" b="1" dirty="0"/>
              <a:t>households without access to 25/3 (2022 goal)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231,000</a:t>
            </a:r>
            <a:r>
              <a:rPr lang="en-US" sz="2000" b="1" dirty="0"/>
              <a:t> without access to 100/20 (2026 goal)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DA166-F2E2-41BC-92EA-F99AEB23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37" y="152400"/>
            <a:ext cx="4936661" cy="662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9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AF6186-E245-462F-BF1F-5BAADFB9B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286" y="226067"/>
            <a:ext cx="1680519" cy="2168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D45BF5-7422-472B-BBB3-058281EA7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04" y="141773"/>
            <a:ext cx="7353937" cy="1684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F8A167-A1D4-4AA1-AC47-63AAE6E082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39" y="2111713"/>
            <a:ext cx="1112616" cy="723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9E32CD-0095-4F2A-9EC5-728E90F24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485" y="2264126"/>
            <a:ext cx="1013548" cy="5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00D26-D763-4BB9-ADDB-0D88B92FC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50" y="3062381"/>
            <a:ext cx="4217772" cy="321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A5EFFF-5317-457A-A4A4-EC53D30253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0453" y="3062381"/>
            <a:ext cx="4484596" cy="3236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176358-CDDB-4F60-BB62-E868FFBD7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277" y="226067"/>
            <a:ext cx="1680519" cy="21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3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425F15-3A61-4BF9-8C68-19E331BB8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88" y="2035758"/>
            <a:ext cx="1059272" cy="434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514C9-5E98-460D-9435-6D2FB0A40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2" y="353952"/>
            <a:ext cx="7674005" cy="1569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101939-9D0F-42B7-8749-4994E3F0B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988" y="2112170"/>
            <a:ext cx="990686" cy="4801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C279E5-370E-44D7-B846-96332CEEB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85" y="258964"/>
            <a:ext cx="1289824" cy="1713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58533B-F1E9-4E41-96AD-476BFC675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88" y="2880674"/>
            <a:ext cx="4605700" cy="3132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848256-54B1-4869-9810-B1C1D60DF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994" y="2798824"/>
            <a:ext cx="4217774" cy="32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8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15BBAAD-BC0D-4BB6-B24B-D7DF40820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55" y="1107158"/>
            <a:ext cx="4682149" cy="12241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7401E8-7E32-416E-9182-790B4BDBB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98" y="1173890"/>
            <a:ext cx="4533941" cy="1157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79E22-5A9B-4C7C-9B0A-FB3B8A5BD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4" y="2678302"/>
            <a:ext cx="4359070" cy="3425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42AC63-64E4-476C-B706-CEF56B28E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298" y="2481682"/>
            <a:ext cx="4553988" cy="3491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624520-6F6E-4607-AA71-68770C4326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7744" y="1367293"/>
            <a:ext cx="1516511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4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8D6158-C75C-45D9-995F-87C6FEF4E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355" y="719002"/>
            <a:ext cx="5482089" cy="1322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E8580-AA34-492B-BA9E-34F96B64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600"/>
            <a:ext cx="5587647" cy="132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77A5A8-7B88-4D7D-BB83-F5F7112B3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46" y="2347090"/>
            <a:ext cx="4635489" cy="3641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044AF9-2799-4626-9E03-5C8C97DE5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654" y="2347090"/>
            <a:ext cx="4635489" cy="3625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7313B-9A57-45AD-9C17-5D0DA63E8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582" y="1379443"/>
            <a:ext cx="1447925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4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1"/>
            <a:ext cx="10781371" cy="1216025"/>
          </a:xfrm>
        </p:spPr>
        <p:txBody>
          <a:bodyPr/>
          <a:lstStyle/>
          <a:p>
            <a:r>
              <a:rPr lang="en-US" dirty="0"/>
              <a:t>Broadband Grant Program                              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199" y="2015312"/>
            <a:ext cx="5532534" cy="4088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</a:rPr>
              <a:t>Since 2014, the Border-to-Border Broadband Development Grant program has provided broadband access to over 56,800 homes and businesses in unserved and underserved areas.</a:t>
            </a:r>
          </a:p>
          <a:p>
            <a:pPr marL="0" indent="0">
              <a:buNone/>
            </a:pPr>
            <a:endParaRPr lang="en-US" sz="36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7E120-0852-48E9-B5C6-CD82B36AA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0120" y="2015312"/>
            <a:ext cx="5391880" cy="35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70944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AE156C0-7CBF-4046-BD4A-ED7F84CF84A7}" vid="{C0892953-E80B-4419-A760-833944107E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C84D1B00AC04D9DBC9C5DC1C6A00F" ma:contentTypeVersion="11" ma:contentTypeDescription="Create a new document." ma:contentTypeScope="" ma:versionID="5f8ad812ffd1fa60f70cfea3b30e2326">
  <xsd:schema xmlns:xsd="http://www.w3.org/2001/XMLSchema" xmlns:xs="http://www.w3.org/2001/XMLSchema" xmlns:p="http://schemas.microsoft.com/office/2006/metadata/properties" xmlns:ns3="054a89b7-3883-4504-83cd-c5b0b066609a" xmlns:ns4="5a761333-8e26-4768-822a-e41999f03fe2" targetNamespace="http://schemas.microsoft.com/office/2006/metadata/properties" ma:root="true" ma:fieldsID="1d0cf888085ae2d165b174398731bf9a" ns3:_="" ns4:_="">
    <xsd:import namespace="054a89b7-3883-4504-83cd-c5b0b066609a"/>
    <xsd:import namespace="5a761333-8e26-4768-822a-e41999f03f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a89b7-3883-4504-83cd-c5b0b0666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61333-8e26-4768-822a-e41999f03fe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30080C-F680-40B3-9F1D-7DDA3EA14B97}">
  <ds:schemaRefs>
    <ds:schemaRef ds:uri="http://schemas.openxmlformats.org/package/2006/metadata/core-properties"/>
    <ds:schemaRef ds:uri="054a89b7-3883-4504-83cd-c5b0b066609a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5a761333-8e26-4768-822a-e41999f03fe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7476B9-DEC5-4F42-AE81-B526E1598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4a89b7-3883-4504-83cd-c5b0b066609a"/>
    <ds:schemaRef ds:uri="5a761333-8e26-4768-822a-e41999f03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C84B9F-E269-42D2-9707-EC492D8CD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901</Words>
  <Application>Microsoft Macintosh PowerPoint</Application>
  <PresentationFormat>Widescreen</PresentationFormat>
  <Paragraphs>97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Open Sans</vt:lpstr>
      <vt:lpstr>Minnesota</vt:lpstr>
      <vt:lpstr>Office of Broadband Development Central/7W Regional Meeting September 23, 2021 </vt:lpstr>
      <vt:lpstr>Timeline Minnesota Broadband Development Policy</vt:lpstr>
      <vt:lpstr>MN Broadband Policy Framework</vt:lpstr>
      <vt:lpstr>Progress…but not done yet</vt:lpstr>
      <vt:lpstr>PowerPoint Presentation</vt:lpstr>
      <vt:lpstr>PowerPoint Presentation</vt:lpstr>
      <vt:lpstr>PowerPoint Presentation</vt:lpstr>
      <vt:lpstr>PowerPoint Presentation</vt:lpstr>
      <vt:lpstr>Broadband Grant Program                                 </vt:lpstr>
      <vt:lpstr>MN Border to Border Broadband Development Grant</vt:lpstr>
      <vt:lpstr>Border to Border Broadband Development Grant – Overview - Eligibility</vt:lpstr>
      <vt:lpstr>Border to Border Broadband Development Grant  Overview—Prior Years</vt:lpstr>
      <vt:lpstr>MN Border to Border Broadband Incentive Grants</vt:lpstr>
      <vt:lpstr>Federal Funding Opportunities</vt:lpstr>
      <vt:lpstr>Federal Funding Opportunities-cont.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Deven Bowdry</dc:creator>
  <cp:lastModifiedBy>Rebecca Clobes</cp:lastModifiedBy>
  <cp:revision>67</cp:revision>
  <dcterms:created xsi:type="dcterms:W3CDTF">2021-01-28T21:26:19Z</dcterms:created>
  <dcterms:modified xsi:type="dcterms:W3CDTF">2021-09-23T15:05:46Z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0x0101000B0C84D1B00AC04D9DBC9C5DC1C6A00F</vt:lpwstr>
  </property>
  <property fmtid="{D5CDD505-2E9C-101B-9397-08002B2CF9AE}" pid="3" name="Order">
    <vt:r8>1940900</vt:r8>
  </property>
</Properties>
</file>