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9"/>
  </p:notesMasterIdLst>
  <p:sldIdLst>
    <p:sldId id="282" r:id="rId3"/>
    <p:sldId id="297" r:id="rId4"/>
    <p:sldId id="260" r:id="rId5"/>
    <p:sldId id="296" r:id="rId6"/>
    <p:sldId id="290" r:id="rId7"/>
    <p:sldId id="295"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A311"/>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81" d="100"/>
          <a:sy n="81" d="100"/>
        </p:scale>
        <p:origin x="7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242BCA-D356-D040-9590-3D81DA21784A}" type="doc">
      <dgm:prSet loTypeId="urn:microsoft.com/office/officeart/2005/8/layout/chevron1" loCatId="" qsTypeId="urn:microsoft.com/office/officeart/2005/8/quickstyle/simple1" qsCatId="simple" csTypeId="urn:microsoft.com/office/officeart/2005/8/colors/accent3_2" csCatId="accent3" phldr="1"/>
      <dgm:spPr/>
    </dgm:pt>
    <dgm:pt modelId="{C64D799E-34FC-174C-B7E2-C41778129D0E}">
      <dgm:prSet phldrT="[Text]"/>
      <dgm:spPr>
        <a:solidFill>
          <a:schemeClr val="accent6">
            <a:lumMod val="75000"/>
          </a:schemeClr>
        </a:solidFill>
      </dgm:spPr>
      <dgm:t>
        <a:bodyPr/>
        <a:lstStyle/>
        <a:p>
          <a:r>
            <a:rPr lang="en-US" dirty="0"/>
            <a:t>Poor Broadband</a:t>
          </a:r>
        </a:p>
      </dgm:t>
    </dgm:pt>
    <dgm:pt modelId="{65E4B617-5469-D24F-81C2-55082AC40CDC}" type="parTrans" cxnId="{64B19FC8-66FA-9047-BC01-2C11BDFB74A1}">
      <dgm:prSet/>
      <dgm:spPr/>
      <dgm:t>
        <a:bodyPr/>
        <a:lstStyle/>
        <a:p>
          <a:endParaRPr lang="en-US"/>
        </a:p>
      </dgm:t>
    </dgm:pt>
    <dgm:pt modelId="{B7D072E6-F9A0-0341-B2BF-6869CF7D6F8A}" type="sibTrans" cxnId="{64B19FC8-66FA-9047-BC01-2C11BDFB74A1}">
      <dgm:prSet/>
      <dgm:spPr/>
      <dgm:t>
        <a:bodyPr/>
        <a:lstStyle/>
        <a:p>
          <a:endParaRPr lang="en-US"/>
        </a:p>
      </dgm:t>
    </dgm:pt>
    <dgm:pt modelId="{24D81611-AAED-1249-B0B0-71D53F403AD5}">
      <dgm:prSet phldrT="[Text]"/>
      <dgm:spPr>
        <a:solidFill>
          <a:srgbClr val="DA6812"/>
        </a:solidFill>
      </dgm:spPr>
      <dgm:t>
        <a:bodyPr/>
        <a:lstStyle/>
        <a:p>
          <a:r>
            <a:rPr lang="en-US" dirty="0"/>
            <a:t>Great Broadband</a:t>
          </a:r>
        </a:p>
      </dgm:t>
    </dgm:pt>
    <dgm:pt modelId="{EDBB7EB5-232E-664B-98B6-886C7E2181FF}" type="parTrans" cxnId="{7B92A18F-4997-374F-9F97-A7C0C28C84BB}">
      <dgm:prSet/>
      <dgm:spPr/>
      <dgm:t>
        <a:bodyPr/>
        <a:lstStyle/>
        <a:p>
          <a:endParaRPr lang="en-US"/>
        </a:p>
      </dgm:t>
    </dgm:pt>
    <dgm:pt modelId="{00FCFFCB-6A52-F346-AF25-BA5653C5E27D}" type="sibTrans" cxnId="{7B92A18F-4997-374F-9F97-A7C0C28C84BB}">
      <dgm:prSet/>
      <dgm:spPr/>
      <dgm:t>
        <a:bodyPr/>
        <a:lstStyle/>
        <a:p>
          <a:endParaRPr lang="en-US"/>
        </a:p>
      </dgm:t>
    </dgm:pt>
    <dgm:pt modelId="{E56F8F23-A14A-0344-8F55-F29B7285D98F}" type="pres">
      <dgm:prSet presAssocID="{D3242BCA-D356-D040-9590-3D81DA21784A}" presName="Name0" presStyleCnt="0">
        <dgm:presLayoutVars>
          <dgm:dir/>
          <dgm:animLvl val="lvl"/>
          <dgm:resizeHandles val="exact"/>
        </dgm:presLayoutVars>
      </dgm:prSet>
      <dgm:spPr/>
    </dgm:pt>
    <dgm:pt modelId="{BFE9C6D2-D2A8-8342-928A-A98C385BF4E6}" type="pres">
      <dgm:prSet presAssocID="{C64D799E-34FC-174C-B7E2-C41778129D0E}" presName="parTxOnly" presStyleLbl="node1" presStyleIdx="0" presStyleCnt="2">
        <dgm:presLayoutVars>
          <dgm:chMax val="0"/>
          <dgm:chPref val="0"/>
          <dgm:bulletEnabled val="1"/>
        </dgm:presLayoutVars>
      </dgm:prSet>
      <dgm:spPr/>
    </dgm:pt>
    <dgm:pt modelId="{ABDBBE59-0F4A-0642-BE4C-B143678F168F}" type="pres">
      <dgm:prSet presAssocID="{B7D072E6-F9A0-0341-B2BF-6869CF7D6F8A}" presName="parTxOnlySpace" presStyleCnt="0"/>
      <dgm:spPr/>
    </dgm:pt>
    <dgm:pt modelId="{5F0A4254-9E4D-234E-B632-790ACBF929D6}" type="pres">
      <dgm:prSet presAssocID="{24D81611-AAED-1249-B0B0-71D53F403AD5}" presName="parTxOnly" presStyleLbl="node1" presStyleIdx="1" presStyleCnt="2">
        <dgm:presLayoutVars>
          <dgm:chMax val="0"/>
          <dgm:chPref val="0"/>
          <dgm:bulletEnabled val="1"/>
        </dgm:presLayoutVars>
      </dgm:prSet>
      <dgm:spPr/>
    </dgm:pt>
  </dgm:ptLst>
  <dgm:cxnLst>
    <dgm:cxn modelId="{3A2A7831-9D34-C84F-B85F-E9CE9A4C4C57}" type="presOf" srcId="{D3242BCA-D356-D040-9590-3D81DA21784A}" destId="{E56F8F23-A14A-0344-8F55-F29B7285D98F}" srcOrd="0" destOrd="0" presId="urn:microsoft.com/office/officeart/2005/8/layout/chevron1"/>
    <dgm:cxn modelId="{CF633E73-0980-1E4E-8545-1C41A6E1046A}" type="presOf" srcId="{24D81611-AAED-1249-B0B0-71D53F403AD5}" destId="{5F0A4254-9E4D-234E-B632-790ACBF929D6}" srcOrd="0" destOrd="0" presId="urn:microsoft.com/office/officeart/2005/8/layout/chevron1"/>
    <dgm:cxn modelId="{7B92A18F-4997-374F-9F97-A7C0C28C84BB}" srcId="{D3242BCA-D356-D040-9590-3D81DA21784A}" destId="{24D81611-AAED-1249-B0B0-71D53F403AD5}" srcOrd="1" destOrd="0" parTransId="{EDBB7EB5-232E-664B-98B6-886C7E2181FF}" sibTransId="{00FCFFCB-6A52-F346-AF25-BA5653C5E27D}"/>
    <dgm:cxn modelId="{C78F9992-70DA-6B49-9FF3-680228B61BDA}" type="presOf" srcId="{C64D799E-34FC-174C-B7E2-C41778129D0E}" destId="{BFE9C6D2-D2A8-8342-928A-A98C385BF4E6}" srcOrd="0" destOrd="0" presId="urn:microsoft.com/office/officeart/2005/8/layout/chevron1"/>
    <dgm:cxn modelId="{64B19FC8-66FA-9047-BC01-2C11BDFB74A1}" srcId="{D3242BCA-D356-D040-9590-3D81DA21784A}" destId="{C64D799E-34FC-174C-B7E2-C41778129D0E}" srcOrd="0" destOrd="0" parTransId="{65E4B617-5469-D24F-81C2-55082AC40CDC}" sibTransId="{B7D072E6-F9A0-0341-B2BF-6869CF7D6F8A}"/>
    <dgm:cxn modelId="{DC3E7D24-982E-BD49-8A0D-C6E09A3E4F3C}" type="presParOf" srcId="{E56F8F23-A14A-0344-8F55-F29B7285D98F}" destId="{BFE9C6D2-D2A8-8342-928A-A98C385BF4E6}" srcOrd="0" destOrd="0" presId="urn:microsoft.com/office/officeart/2005/8/layout/chevron1"/>
    <dgm:cxn modelId="{47CD1A57-A53C-1C47-860B-BCFD1F7FE449}" type="presParOf" srcId="{E56F8F23-A14A-0344-8F55-F29B7285D98F}" destId="{ABDBBE59-0F4A-0642-BE4C-B143678F168F}" srcOrd="1" destOrd="0" presId="urn:microsoft.com/office/officeart/2005/8/layout/chevron1"/>
    <dgm:cxn modelId="{3B8C98F2-9AAA-1C43-878A-97A6EBCF1338}" type="presParOf" srcId="{E56F8F23-A14A-0344-8F55-F29B7285D98F}" destId="{5F0A4254-9E4D-234E-B632-790ACBF929D6}"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9C6D2-D2A8-8342-928A-A98C385BF4E6}">
      <dsp:nvSpPr>
        <dsp:cNvPr id="0" name=""/>
        <dsp:cNvSpPr/>
      </dsp:nvSpPr>
      <dsp:spPr>
        <a:xfrm>
          <a:off x="5198" y="1010664"/>
          <a:ext cx="3107698" cy="124307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Poor Broadband</a:t>
          </a:r>
        </a:p>
      </dsp:txBody>
      <dsp:txXfrm>
        <a:off x="626738" y="1010664"/>
        <a:ext cx="1864619" cy="1243079"/>
      </dsp:txXfrm>
    </dsp:sp>
    <dsp:sp modelId="{5F0A4254-9E4D-234E-B632-790ACBF929D6}">
      <dsp:nvSpPr>
        <dsp:cNvPr id="0" name=""/>
        <dsp:cNvSpPr/>
      </dsp:nvSpPr>
      <dsp:spPr>
        <a:xfrm>
          <a:off x="2802127" y="1010664"/>
          <a:ext cx="3107698" cy="1243079"/>
        </a:xfrm>
        <a:prstGeom prst="chevron">
          <a:avLst/>
        </a:prstGeom>
        <a:solidFill>
          <a:srgbClr val="DA681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Great Broadband</a:t>
          </a:r>
        </a:p>
      </dsp:txBody>
      <dsp:txXfrm>
        <a:off x="3423667" y="1010664"/>
        <a:ext cx="1864619" cy="12430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45AE0-618F-1A45-8F3D-65616240DEC2}" type="datetimeFigureOut">
              <a:rPr lang="en-US" smtClean="0"/>
              <a:t>4/21/2020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C7D37-80E7-7048-8E3B-6CAD544418C1}" type="slidenum">
              <a:rPr lang="en-US" smtClean="0"/>
              <a:t>‹#›</a:t>
            </a:fld>
            <a:endParaRPr lang="en-US"/>
          </a:p>
        </p:txBody>
      </p:sp>
    </p:spTree>
    <p:extLst>
      <p:ext uri="{BB962C8B-B14F-4D97-AF65-F5344CB8AC3E}">
        <p14:creationId xmlns:p14="http://schemas.microsoft.com/office/powerpoint/2010/main" val="153149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7E11F1-A0EE-8A47-89FD-67E5BD5D96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60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dirty="0"/>
              <a:t>If only achieving broadband improvements were this simple!  Like flipping a switch – click!  Unfortunately, as Bernadine said, if you are participating in this webinar, you understand that can be a very difficult path towards ensuring that your community has broadband infrastructure and services that, at a minimum, meets state broadband goals and ideally positions your community for growth.</a:t>
            </a:r>
          </a:p>
        </p:txBody>
      </p:sp>
      <p:sp>
        <p:nvSpPr>
          <p:cNvPr id="4" name="Slide Number Placeholder 3"/>
          <p:cNvSpPr>
            <a:spLocks noGrp="1"/>
          </p:cNvSpPr>
          <p:nvPr>
            <p:ph type="sldNum" sz="quarter" idx="5"/>
          </p:nvPr>
        </p:nvSpPr>
        <p:spPr/>
        <p:txBody>
          <a:bodyPr/>
          <a:lstStyle/>
          <a:p>
            <a:fld id="{5F7E11F1-A0EE-8A47-89FD-67E5BD5D963D}" type="slidenum">
              <a:rPr lang="en-US" smtClean="0"/>
              <a:t>3</a:t>
            </a:fld>
            <a:endParaRPr lang="en-US"/>
          </a:p>
        </p:txBody>
      </p:sp>
    </p:spTree>
    <p:extLst>
      <p:ext uri="{BB962C8B-B14F-4D97-AF65-F5344CB8AC3E}">
        <p14:creationId xmlns:p14="http://schemas.microsoft.com/office/powerpoint/2010/main" val="91192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114300"/>
            <a:ext cx="4211638" cy="3159125"/>
          </a:xfrm>
        </p:spPr>
      </p:sp>
      <p:sp>
        <p:nvSpPr>
          <p:cNvPr id="3" name="Notes Placeholder 2"/>
          <p:cNvSpPr>
            <a:spLocks noGrp="1"/>
          </p:cNvSpPr>
          <p:nvPr>
            <p:ph type="body" idx="1"/>
          </p:nvPr>
        </p:nvSpPr>
        <p:spPr>
          <a:xfrm>
            <a:off x="268357" y="3552410"/>
            <a:ext cx="6321286" cy="4284663"/>
          </a:xfrm>
        </p:spPr>
        <p:txBody>
          <a:bodyPr/>
          <a:lstStyle/>
          <a:p>
            <a:r>
              <a:rPr lang="en-US" sz="1800" dirty="0"/>
              <a:t>This table BEGINS to demonstrate the depth and complexity of the community broadband development process.  I know that some of you have been working on this process for several years.  If you were to map your efforts, there would be many more arrows on this page, most pointing back towards the beginning, engaging multiple times with incumbent and prospective providers as well as repeated efforts to engage local elected leadership. </a:t>
            </a:r>
          </a:p>
          <a:p>
            <a:endParaRPr lang="en-US" sz="1800" dirty="0"/>
          </a:p>
          <a:p>
            <a:r>
              <a:rPr lang="en-US" sz="1800" dirty="0"/>
              <a:t>In addition, some community efforts begin someplace in the middle of the chart and circle back towards the first and second columns.</a:t>
            </a:r>
          </a:p>
          <a:p>
            <a:endParaRPr lang="en-US" sz="1800" dirty="0"/>
          </a:p>
          <a:p>
            <a:r>
              <a:rPr lang="en-US" sz="1800" dirty="0"/>
              <a:t>Other communities, with better luck, managed to skip many of these steps due to quality private sector partners or extraordinary local elected officials.  Some with little struggle have moved almost directly to the Celebrate phase!  Lucky them!</a:t>
            </a:r>
          </a:p>
        </p:txBody>
      </p:sp>
      <p:sp>
        <p:nvSpPr>
          <p:cNvPr id="4" name="Slide Number Placeholder 3"/>
          <p:cNvSpPr>
            <a:spLocks noGrp="1"/>
          </p:cNvSpPr>
          <p:nvPr>
            <p:ph type="sldNum" sz="quarter" idx="5"/>
          </p:nvPr>
        </p:nvSpPr>
        <p:spPr/>
        <p:txBody>
          <a:bodyPr/>
          <a:lstStyle/>
          <a:p>
            <a:fld id="{5F7E11F1-A0EE-8A47-89FD-67E5BD5D963D}" type="slidenum">
              <a:rPr lang="en-US" smtClean="0"/>
              <a:t>4</a:t>
            </a:fld>
            <a:endParaRPr lang="en-US"/>
          </a:p>
        </p:txBody>
      </p:sp>
    </p:spTree>
    <p:extLst>
      <p:ext uri="{BB962C8B-B14F-4D97-AF65-F5344CB8AC3E}">
        <p14:creationId xmlns:p14="http://schemas.microsoft.com/office/powerpoint/2010/main" val="195849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AD4EDB-0201-434E-A447-2B5328603773}"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D3146-0204-8D47-B36F-B7A2A5CC998D}" type="slidenum">
              <a:rPr lang="en-US" smtClean="0"/>
              <a:t>‹#›</a:t>
            </a:fld>
            <a:endParaRPr lang="en-US"/>
          </a:p>
        </p:txBody>
      </p:sp>
    </p:spTree>
    <p:extLst>
      <p:ext uri="{BB962C8B-B14F-4D97-AF65-F5344CB8AC3E}">
        <p14:creationId xmlns:p14="http://schemas.microsoft.com/office/powerpoint/2010/main" val="949525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D4EDB-0201-434E-A447-2B5328603773}"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D3146-0204-8D47-B36F-B7A2A5CC998D}" type="slidenum">
              <a:rPr lang="en-US" smtClean="0"/>
              <a:t>‹#›</a:t>
            </a:fld>
            <a:endParaRPr lang="en-US"/>
          </a:p>
        </p:txBody>
      </p:sp>
    </p:spTree>
    <p:extLst>
      <p:ext uri="{BB962C8B-B14F-4D97-AF65-F5344CB8AC3E}">
        <p14:creationId xmlns:p14="http://schemas.microsoft.com/office/powerpoint/2010/main" val="418801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D4EDB-0201-434E-A447-2B5328603773}"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D3146-0204-8D47-B36F-B7A2A5CC998D}" type="slidenum">
              <a:rPr lang="en-US" smtClean="0"/>
              <a:t>‹#›</a:t>
            </a:fld>
            <a:endParaRPr lang="en-US"/>
          </a:p>
        </p:txBody>
      </p:sp>
    </p:spTree>
    <p:extLst>
      <p:ext uri="{BB962C8B-B14F-4D97-AF65-F5344CB8AC3E}">
        <p14:creationId xmlns:p14="http://schemas.microsoft.com/office/powerpoint/2010/main" val="350293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DA9278-5108-DC4C-80B2-FF738F177B7E}" type="datetimeFigureOut">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EE133E-15D4-6040-A056-8CEC89722006}" type="slidenum">
              <a:rPr lang="en-US" smtClean="0"/>
              <a:t>‹#›</a:t>
            </a:fld>
            <a:endParaRPr lang="en-US" dirty="0"/>
          </a:p>
        </p:txBody>
      </p:sp>
    </p:spTree>
    <p:extLst>
      <p:ext uri="{BB962C8B-B14F-4D97-AF65-F5344CB8AC3E}">
        <p14:creationId xmlns:p14="http://schemas.microsoft.com/office/powerpoint/2010/main" val="3926289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DA9278-5108-DC4C-80B2-FF738F177B7E}" type="datetimeFigureOut">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EE133E-15D4-6040-A056-8CEC89722006}" type="slidenum">
              <a:rPr lang="en-US" smtClean="0"/>
              <a:t>‹#›</a:t>
            </a:fld>
            <a:endParaRPr lang="en-US" dirty="0"/>
          </a:p>
        </p:txBody>
      </p:sp>
    </p:spTree>
    <p:extLst>
      <p:ext uri="{BB962C8B-B14F-4D97-AF65-F5344CB8AC3E}">
        <p14:creationId xmlns:p14="http://schemas.microsoft.com/office/powerpoint/2010/main" val="2877163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DA9278-5108-DC4C-80B2-FF738F177B7E}" type="datetimeFigureOut">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EE133E-15D4-6040-A056-8CEC89722006}" type="slidenum">
              <a:rPr lang="en-US" smtClean="0"/>
              <a:t>‹#›</a:t>
            </a:fld>
            <a:endParaRPr lang="en-US" dirty="0"/>
          </a:p>
        </p:txBody>
      </p:sp>
    </p:spTree>
    <p:extLst>
      <p:ext uri="{BB962C8B-B14F-4D97-AF65-F5344CB8AC3E}">
        <p14:creationId xmlns:p14="http://schemas.microsoft.com/office/powerpoint/2010/main" val="2526737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DA9278-5108-DC4C-80B2-FF738F177B7E}" type="datetimeFigureOut">
              <a:rPr lang="en-US" smtClean="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EE133E-15D4-6040-A056-8CEC89722006}" type="slidenum">
              <a:rPr lang="en-US" smtClean="0"/>
              <a:t>‹#›</a:t>
            </a:fld>
            <a:endParaRPr lang="en-US" dirty="0"/>
          </a:p>
        </p:txBody>
      </p:sp>
    </p:spTree>
    <p:extLst>
      <p:ext uri="{BB962C8B-B14F-4D97-AF65-F5344CB8AC3E}">
        <p14:creationId xmlns:p14="http://schemas.microsoft.com/office/powerpoint/2010/main" val="1417938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DA9278-5108-DC4C-80B2-FF738F177B7E}" type="datetimeFigureOut">
              <a:rPr lang="en-US" smtClean="0"/>
              <a:t>4/21/2020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EE133E-15D4-6040-A056-8CEC89722006}" type="slidenum">
              <a:rPr lang="en-US" smtClean="0"/>
              <a:t>‹#›</a:t>
            </a:fld>
            <a:endParaRPr lang="en-US" dirty="0"/>
          </a:p>
        </p:txBody>
      </p:sp>
    </p:spTree>
    <p:extLst>
      <p:ext uri="{BB962C8B-B14F-4D97-AF65-F5344CB8AC3E}">
        <p14:creationId xmlns:p14="http://schemas.microsoft.com/office/powerpoint/2010/main" val="325823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DA9278-5108-DC4C-80B2-FF738F177B7E}" type="datetimeFigureOut">
              <a:rPr lang="en-US" smtClean="0"/>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EE133E-15D4-6040-A056-8CEC89722006}" type="slidenum">
              <a:rPr lang="en-US" smtClean="0"/>
              <a:t>‹#›</a:t>
            </a:fld>
            <a:endParaRPr lang="en-US" dirty="0"/>
          </a:p>
        </p:txBody>
      </p:sp>
    </p:spTree>
    <p:extLst>
      <p:ext uri="{BB962C8B-B14F-4D97-AF65-F5344CB8AC3E}">
        <p14:creationId xmlns:p14="http://schemas.microsoft.com/office/powerpoint/2010/main" val="2697420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DA9278-5108-DC4C-80B2-FF738F177B7E}" type="datetimeFigureOut">
              <a:rPr lang="en-US" smtClean="0"/>
              <a:t>4/21/2020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EE133E-15D4-6040-A056-8CEC89722006}" type="slidenum">
              <a:rPr lang="en-US" smtClean="0"/>
              <a:t>‹#›</a:t>
            </a:fld>
            <a:endParaRPr lang="en-US" dirty="0"/>
          </a:p>
        </p:txBody>
      </p:sp>
    </p:spTree>
    <p:extLst>
      <p:ext uri="{BB962C8B-B14F-4D97-AF65-F5344CB8AC3E}">
        <p14:creationId xmlns:p14="http://schemas.microsoft.com/office/powerpoint/2010/main" val="2271495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DA9278-5108-DC4C-80B2-FF738F177B7E}" type="datetimeFigureOut">
              <a:rPr lang="en-US" smtClean="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EE133E-15D4-6040-A056-8CEC89722006}" type="slidenum">
              <a:rPr lang="en-US" smtClean="0"/>
              <a:t>‹#›</a:t>
            </a:fld>
            <a:endParaRPr lang="en-US" dirty="0"/>
          </a:p>
        </p:txBody>
      </p:sp>
    </p:spTree>
    <p:extLst>
      <p:ext uri="{BB962C8B-B14F-4D97-AF65-F5344CB8AC3E}">
        <p14:creationId xmlns:p14="http://schemas.microsoft.com/office/powerpoint/2010/main" val="363195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D4EDB-0201-434E-A447-2B5328603773}"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D3146-0204-8D47-B36F-B7A2A5CC998D}" type="slidenum">
              <a:rPr lang="en-US" smtClean="0"/>
              <a:t>‹#›</a:t>
            </a:fld>
            <a:endParaRPr lang="en-US"/>
          </a:p>
        </p:txBody>
      </p:sp>
    </p:spTree>
    <p:extLst>
      <p:ext uri="{BB962C8B-B14F-4D97-AF65-F5344CB8AC3E}">
        <p14:creationId xmlns:p14="http://schemas.microsoft.com/office/powerpoint/2010/main" val="1711399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DA9278-5108-DC4C-80B2-FF738F177B7E}" type="datetimeFigureOut">
              <a:rPr lang="en-US" smtClean="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EE133E-15D4-6040-A056-8CEC89722006}" type="slidenum">
              <a:rPr lang="en-US" smtClean="0"/>
              <a:t>‹#›</a:t>
            </a:fld>
            <a:endParaRPr lang="en-US" dirty="0"/>
          </a:p>
        </p:txBody>
      </p:sp>
    </p:spTree>
    <p:extLst>
      <p:ext uri="{BB962C8B-B14F-4D97-AF65-F5344CB8AC3E}">
        <p14:creationId xmlns:p14="http://schemas.microsoft.com/office/powerpoint/2010/main" val="3670207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DA9278-5108-DC4C-80B2-FF738F177B7E}" type="datetimeFigureOut">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EE133E-15D4-6040-A056-8CEC89722006}" type="slidenum">
              <a:rPr lang="en-US" smtClean="0"/>
              <a:t>‹#›</a:t>
            </a:fld>
            <a:endParaRPr lang="en-US" dirty="0"/>
          </a:p>
        </p:txBody>
      </p:sp>
    </p:spTree>
    <p:extLst>
      <p:ext uri="{BB962C8B-B14F-4D97-AF65-F5344CB8AC3E}">
        <p14:creationId xmlns:p14="http://schemas.microsoft.com/office/powerpoint/2010/main" val="1672016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DA9278-5108-DC4C-80B2-FF738F177B7E}" type="datetimeFigureOut">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EE133E-15D4-6040-A056-8CEC89722006}" type="slidenum">
              <a:rPr lang="en-US" smtClean="0"/>
              <a:t>‹#›</a:t>
            </a:fld>
            <a:endParaRPr lang="en-US" dirty="0"/>
          </a:p>
        </p:txBody>
      </p:sp>
    </p:spTree>
    <p:extLst>
      <p:ext uri="{BB962C8B-B14F-4D97-AF65-F5344CB8AC3E}">
        <p14:creationId xmlns:p14="http://schemas.microsoft.com/office/powerpoint/2010/main" val="320838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AD4EDB-0201-434E-A447-2B5328603773}"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D3146-0204-8D47-B36F-B7A2A5CC998D}" type="slidenum">
              <a:rPr lang="en-US" smtClean="0"/>
              <a:t>‹#›</a:t>
            </a:fld>
            <a:endParaRPr lang="en-US"/>
          </a:p>
        </p:txBody>
      </p:sp>
    </p:spTree>
    <p:extLst>
      <p:ext uri="{BB962C8B-B14F-4D97-AF65-F5344CB8AC3E}">
        <p14:creationId xmlns:p14="http://schemas.microsoft.com/office/powerpoint/2010/main" val="81706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AD4EDB-0201-434E-A447-2B5328603773}"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D3146-0204-8D47-B36F-B7A2A5CC998D}" type="slidenum">
              <a:rPr lang="en-US" smtClean="0"/>
              <a:t>‹#›</a:t>
            </a:fld>
            <a:endParaRPr lang="en-US"/>
          </a:p>
        </p:txBody>
      </p:sp>
    </p:spTree>
    <p:extLst>
      <p:ext uri="{BB962C8B-B14F-4D97-AF65-F5344CB8AC3E}">
        <p14:creationId xmlns:p14="http://schemas.microsoft.com/office/powerpoint/2010/main" val="3444704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AD4EDB-0201-434E-A447-2B5328603773}" type="datetimeFigureOut">
              <a:rPr lang="en-US" smtClean="0"/>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0D3146-0204-8D47-B36F-B7A2A5CC998D}" type="slidenum">
              <a:rPr lang="en-US" smtClean="0"/>
              <a:t>‹#›</a:t>
            </a:fld>
            <a:endParaRPr lang="en-US"/>
          </a:p>
        </p:txBody>
      </p:sp>
    </p:spTree>
    <p:extLst>
      <p:ext uri="{BB962C8B-B14F-4D97-AF65-F5344CB8AC3E}">
        <p14:creationId xmlns:p14="http://schemas.microsoft.com/office/powerpoint/2010/main" val="147327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AD4EDB-0201-434E-A447-2B5328603773}"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0D3146-0204-8D47-B36F-B7A2A5CC998D}" type="slidenum">
              <a:rPr lang="en-US" smtClean="0"/>
              <a:t>‹#›</a:t>
            </a:fld>
            <a:endParaRPr lang="en-US"/>
          </a:p>
        </p:txBody>
      </p:sp>
    </p:spTree>
    <p:extLst>
      <p:ext uri="{BB962C8B-B14F-4D97-AF65-F5344CB8AC3E}">
        <p14:creationId xmlns:p14="http://schemas.microsoft.com/office/powerpoint/2010/main" val="133316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D4EDB-0201-434E-A447-2B5328603773}" type="datetimeFigureOut">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0D3146-0204-8D47-B36F-B7A2A5CC998D}" type="slidenum">
              <a:rPr lang="en-US" smtClean="0"/>
              <a:t>‹#›</a:t>
            </a:fld>
            <a:endParaRPr lang="en-US"/>
          </a:p>
        </p:txBody>
      </p:sp>
    </p:spTree>
    <p:extLst>
      <p:ext uri="{BB962C8B-B14F-4D97-AF65-F5344CB8AC3E}">
        <p14:creationId xmlns:p14="http://schemas.microsoft.com/office/powerpoint/2010/main" val="994750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AD4EDB-0201-434E-A447-2B5328603773}"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D3146-0204-8D47-B36F-B7A2A5CC998D}" type="slidenum">
              <a:rPr lang="en-US" smtClean="0"/>
              <a:t>‹#›</a:t>
            </a:fld>
            <a:endParaRPr lang="en-US"/>
          </a:p>
        </p:txBody>
      </p:sp>
    </p:spTree>
    <p:extLst>
      <p:ext uri="{BB962C8B-B14F-4D97-AF65-F5344CB8AC3E}">
        <p14:creationId xmlns:p14="http://schemas.microsoft.com/office/powerpoint/2010/main" val="230046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AD4EDB-0201-434E-A447-2B5328603773}"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D3146-0204-8D47-B36F-B7A2A5CC998D}" type="slidenum">
              <a:rPr lang="en-US" smtClean="0"/>
              <a:t>‹#›</a:t>
            </a:fld>
            <a:endParaRPr lang="en-US"/>
          </a:p>
        </p:txBody>
      </p:sp>
    </p:spTree>
    <p:extLst>
      <p:ext uri="{BB962C8B-B14F-4D97-AF65-F5344CB8AC3E}">
        <p14:creationId xmlns:p14="http://schemas.microsoft.com/office/powerpoint/2010/main" val="1397222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D4EDB-0201-434E-A447-2B5328603773}" type="datetimeFigureOut">
              <a:rPr lang="en-US" smtClean="0"/>
              <a:t>4/21/2020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D3146-0204-8D47-B36F-B7A2A5CC998D}" type="slidenum">
              <a:rPr lang="en-US" smtClean="0"/>
              <a:t>‹#›</a:t>
            </a:fld>
            <a:endParaRPr lang="en-US"/>
          </a:p>
        </p:txBody>
      </p:sp>
    </p:spTree>
    <p:extLst>
      <p:ext uri="{BB962C8B-B14F-4D97-AF65-F5344CB8AC3E}">
        <p14:creationId xmlns:p14="http://schemas.microsoft.com/office/powerpoint/2010/main" val="108563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A9278-5108-DC4C-80B2-FF738F177B7E}" type="datetimeFigureOut">
              <a:rPr lang="en-US" smtClean="0"/>
              <a:t>4/21/2020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E133E-15D4-6040-A056-8CEC89722006}" type="slidenum">
              <a:rPr lang="en-US" smtClean="0"/>
              <a:t>‹#›</a:t>
            </a:fld>
            <a:endParaRPr lang="en-US" dirty="0"/>
          </a:p>
        </p:txBody>
      </p:sp>
    </p:spTree>
    <p:extLst>
      <p:ext uri="{BB962C8B-B14F-4D97-AF65-F5344CB8AC3E}">
        <p14:creationId xmlns:p14="http://schemas.microsoft.com/office/powerpoint/2010/main" val="40427743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broadband.blandinfoundation.or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1651" y="789604"/>
            <a:ext cx="7564481" cy="42751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9A311"/>
                </a:solidFill>
                <a:effectLst/>
                <a:uLnTx/>
                <a:uFillTx/>
                <a:latin typeface="L Frutiger Light"/>
                <a:ea typeface="+mn-ea"/>
                <a:cs typeface="L Frutiger Light"/>
              </a:rPr>
              <a:t>Welcome to today’s Broadband Leadership Webinar: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9A311"/>
                </a:solidFill>
                <a:effectLst/>
                <a:uLnTx/>
                <a:uFillTx/>
                <a:latin typeface="L Frutiger Light"/>
                <a:ea typeface="+mn-ea"/>
                <a:cs typeface="L Frutiger Light"/>
              </a:rPr>
              <a:t>Federal and State Broadband Finance Programs</a:t>
            </a:r>
          </a:p>
          <a:p>
            <a:pPr marL="0" marR="0" lvl="0" indent="0" algn="l" defTabSz="457200" rtl="0" eaLnBrk="1" fontAlgn="auto" latinLnBrk="0" hangingPunct="1">
              <a:lnSpc>
                <a:spcPct val="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9A311"/>
              </a:solidFill>
              <a:effectLst/>
              <a:uLnTx/>
              <a:uFillTx/>
              <a:latin typeface="L Frutiger Light"/>
              <a:ea typeface="+mn-ea"/>
              <a:cs typeface="L Frutiger Light"/>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L Frutiger Light"/>
                <a:ea typeface="+mn-ea"/>
                <a:cs typeface="L Frutiger Light"/>
              </a:rPr>
              <a:t>Thank you for joining us today!</a:t>
            </a:r>
          </a:p>
          <a:p>
            <a:pPr marL="285750" marR="0" lvl="0"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L Frutiger Light"/>
                <a:ea typeface="+mn-ea"/>
                <a:cs typeface="L Frutiger Light"/>
              </a:rPr>
              <a:t>When you join, your audio is muted and video disabled. </a:t>
            </a:r>
          </a:p>
          <a:p>
            <a:pPr marL="285750" marR="0" lvl="0"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L Frutiger Light"/>
                <a:ea typeface="+mn-ea"/>
                <a:cs typeface="L Frutiger Light"/>
              </a:rPr>
              <a:t>Move your cursor to the top or bottom of the screen to access the controls.</a:t>
            </a:r>
          </a:p>
          <a:p>
            <a:pPr marL="285750" marR="0" lvl="0"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L Frutiger Light"/>
                <a:ea typeface="+mn-ea"/>
                <a:cs typeface="L Frutiger Light"/>
              </a:rPr>
              <a:t>We recommend:</a:t>
            </a:r>
          </a:p>
          <a:p>
            <a:pPr marL="742950" marR="0" lvl="1"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L Frutiger Light"/>
                <a:ea typeface="+mn-ea"/>
                <a:cs typeface="L Frutiger Light"/>
              </a:rPr>
              <a:t>Enable video if your internet connection allows; alternatively you can upload a photo.</a:t>
            </a:r>
          </a:p>
          <a:p>
            <a:pPr marL="742950" marR="0" lvl="1"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L Frutiger Light"/>
                <a:ea typeface="+mn-ea"/>
                <a:cs typeface="L Frutiger Light"/>
              </a:rPr>
              <a:t>Keep your audio muted unless you have a reason to speak.</a:t>
            </a:r>
          </a:p>
          <a:p>
            <a:pPr marL="742950" marR="0" lvl="1"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L Frutiger Light"/>
                <a:ea typeface="+mn-ea"/>
                <a:cs typeface="L Frutiger Light"/>
              </a:rPr>
              <a:t>Show the chat box - use it for non-time-sensitive questions and comments.</a:t>
            </a:r>
          </a:p>
          <a:p>
            <a:pPr marL="742950" marR="0" lvl="1"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L Frutiger Light"/>
                <a:ea typeface="+mn-ea"/>
                <a:cs typeface="L Frutiger Light"/>
              </a:rPr>
              <a:t>Feel free to experiment with the controls! You won’t affect other people’s view.</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840" y="6132318"/>
            <a:ext cx="2271701" cy="403525"/>
          </a:xfrm>
          <a:prstGeom prst="rect">
            <a:avLst/>
          </a:prstGeom>
        </p:spPr>
      </p:pic>
    </p:spTree>
    <p:extLst>
      <p:ext uri="{BB962C8B-B14F-4D97-AF65-F5344CB8AC3E}">
        <p14:creationId xmlns:p14="http://schemas.microsoft.com/office/powerpoint/2010/main" val="2951855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erson sitting at a table in a restaurant&#10;&#10;Description automatically generated">
            <a:extLst>
              <a:ext uri="{FF2B5EF4-FFF2-40B4-BE49-F238E27FC236}">
                <a16:creationId xmlns:a16="http://schemas.microsoft.com/office/drawing/2014/main" id="{8AED526E-D840-4637-B43C-5E08779BB234}"/>
              </a:ext>
            </a:extLst>
          </p:cNvPr>
          <p:cNvPicPr>
            <a:picLocks noChangeAspect="1"/>
          </p:cNvPicPr>
          <p:nvPr/>
        </p:nvPicPr>
        <p:blipFill rotWithShape="1">
          <a:blip r:embed="rId2"/>
          <a:srcRect r="-3" b="3748"/>
          <a:stretch/>
        </p:blipFill>
        <p:spPr>
          <a:xfrm>
            <a:off x="7435605" y="5208482"/>
            <a:ext cx="1287656" cy="128765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ln w="57150">
            <a:solidFill>
              <a:srgbClr val="E9A311"/>
            </a:solidFill>
          </a:ln>
        </p:spPr>
      </p:pic>
      <p:sp>
        <p:nvSpPr>
          <p:cNvPr id="8" name="TextBox 7">
            <a:extLst>
              <a:ext uri="{FF2B5EF4-FFF2-40B4-BE49-F238E27FC236}">
                <a16:creationId xmlns:a16="http://schemas.microsoft.com/office/drawing/2014/main" id="{1B6AE16A-4716-4281-B0CF-E3116BA2FE0E}"/>
              </a:ext>
            </a:extLst>
          </p:cNvPr>
          <p:cNvSpPr txBox="1"/>
          <p:nvPr/>
        </p:nvSpPr>
        <p:spPr>
          <a:xfrm>
            <a:off x="736098" y="1040247"/>
            <a:ext cx="5372471" cy="41951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9A311"/>
                </a:solidFill>
                <a:effectLst/>
                <a:uLnTx/>
                <a:uFillTx/>
                <a:latin typeface="L Frutiger Light"/>
                <a:ea typeface="+mn-ea"/>
                <a:cs typeface="L Frutiger Light"/>
              </a:rPr>
              <a:t>Broadband Leadership Webinar Series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9A311"/>
                </a:solidFill>
                <a:effectLst/>
                <a:uLnTx/>
                <a:uFillTx/>
                <a:latin typeface="L Frutiger Light"/>
                <a:ea typeface="+mn-ea"/>
                <a:cs typeface="L Frutiger Light"/>
              </a:rPr>
              <a:t>Federal and State Broadband Finance Programs</a:t>
            </a:r>
          </a:p>
          <a:p>
            <a:pPr marL="0" marR="0" lvl="0" indent="0" algn="l" defTabSz="457200" rtl="0" eaLnBrk="1" fontAlgn="auto" latinLnBrk="0" hangingPunct="1">
              <a:lnSpc>
                <a:spcPct val="11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lumMod val="65000"/>
                  <a:lumOff val="35000"/>
                </a:prstClr>
              </a:solidFill>
              <a:effectLst/>
              <a:uLnTx/>
              <a:uFillTx/>
              <a:latin typeface="L Frutiger Light"/>
              <a:ea typeface="+mn-ea"/>
              <a:cs typeface="L Frutiger Light"/>
            </a:endParaRPr>
          </a:p>
          <a:p>
            <a:pPr marL="285750" indent="-285750">
              <a:lnSpc>
                <a:spcPct val="110000"/>
              </a:lnSpc>
              <a:buFont typeface="Arial" panose="020B0604020202020204" pitchFamily="34" charset="0"/>
              <a:buChar char="•"/>
            </a:pPr>
            <a:r>
              <a:rPr lang="en-US" dirty="0">
                <a:solidFill>
                  <a:prstClr val="black">
                    <a:lumMod val="65000"/>
                    <a:lumOff val="35000"/>
                  </a:prstClr>
                </a:solidFill>
                <a:latin typeface="L Frutiger Light"/>
                <a:cs typeface="L Frutiger Light"/>
              </a:rPr>
              <a:t>Jim Beattie, </a:t>
            </a:r>
            <a:r>
              <a:rPr lang="en-US" dirty="0" err="1">
                <a:solidFill>
                  <a:prstClr val="black">
                    <a:lumMod val="65000"/>
                    <a:lumOff val="35000"/>
                  </a:prstClr>
                </a:solidFill>
                <a:latin typeface="L Frutiger Light"/>
                <a:cs typeface="L Frutiger Light"/>
              </a:rPr>
              <a:t>BevComm</a:t>
            </a:r>
            <a:endParaRPr lang="en-US" dirty="0">
              <a:solidFill>
                <a:prstClr val="black">
                  <a:lumMod val="65000"/>
                  <a:lumOff val="35000"/>
                </a:prstClr>
              </a:solidFill>
              <a:latin typeface="L Frutiger Light"/>
              <a:cs typeface="L Frutiger Light"/>
            </a:endParaRPr>
          </a:p>
          <a:p>
            <a:pPr marL="285750" indent="-285750">
              <a:lnSpc>
                <a:spcPct val="110000"/>
              </a:lnSpc>
              <a:buFont typeface="Arial" panose="020B0604020202020204" pitchFamily="34" charset="0"/>
              <a:buChar char="•"/>
            </a:pPr>
            <a:r>
              <a:rPr lang="en-US" dirty="0">
                <a:solidFill>
                  <a:prstClr val="black">
                    <a:lumMod val="65000"/>
                    <a:lumOff val="35000"/>
                  </a:prstClr>
                </a:solidFill>
                <a:latin typeface="L Frutiger Light"/>
                <a:cs typeface="L Frutiger Light"/>
              </a:rPr>
              <a:t>Stacy Cluff, Mille Lacs Energy Cooperative</a:t>
            </a:r>
          </a:p>
          <a:p>
            <a:pPr marL="285750" lvl="0" indent="-285750">
              <a:lnSpc>
                <a:spcPct val="110000"/>
              </a:lnSpc>
              <a:buFont typeface="Arial" panose="020B0604020202020204" pitchFamily="34" charset="0"/>
              <a:buChar char="•"/>
            </a:pPr>
            <a:r>
              <a:rPr lang="en-US" dirty="0">
                <a:solidFill>
                  <a:prstClr val="black">
                    <a:lumMod val="65000"/>
                    <a:lumOff val="35000"/>
                  </a:prstClr>
                </a:solidFill>
                <a:latin typeface="L Frutiger Light"/>
                <a:cs typeface="L Frutiger Light"/>
              </a:rPr>
              <a:t>Angie Dickison, MN Office of Broadband Development</a:t>
            </a:r>
          </a:p>
          <a:p>
            <a:pPr marL="285750" lvl="0" indent="-285750">
              <a:lnSpc>
                <a:spcPct val="110000"/>
              </a:lnSpc>
              <a:buFont typeface="Arial" panose="020B0604020202020204" pitchFamily="34" charset="0"/>
              <a:buChar char="•"/>
            </a:pPr>
            <a:r>
              <a:rPr lang="en-US" dirty="0">
                <a:solidFill>
                  <a:prstClr val="black">
                    <a:lumMod val="65000"/>
                    <a:lumOff val="35000"/>
                  </a:prstClr>
                </a:solidFill>
                <a:latin typeface="L Frutiger Light"/>
                <a:cs typeface="L Frutiger Light"/>
              </a:rPr>
              <a:t>Scott Woods, </a:t>
            </a:r>
            <a:r>
              <a:rPr lang="en-US" dirty="0">
                <a:solidFill>
                  <a:srgbClr val="595959"/>
                </a:solidFill>
              </a:rPr>
              <a:t>US Dept of Commerce, National Telecommunication and Information Agency (NTIA)</a:t>
            </a:r>
            <a:endParaRPr lang="en-US" dirty="0">
              <a:solidFill>
                <a:srgbClr val="595959"/>
              </a:solidFill>
              <a:latin typeface="L Frutiger Light"/>
              <a:cs typeface="L Frutiger Light"/>
            </a:endParaRPr>
          </a:p>
          <a:p>
            <a:pPr marL="285750" marR="0" lvl="0"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L Frutiger Light"/>
                <a:ea typeface="+mn-ea"/>
                <a:cs typeface="L Frutiger Light"/>
              </a:rPr>
              <a:t>Bill Coleman, Community Technology Advisors</a:t>
            </a:r>
          </a:p>
          <a:p>
            <a:pPr marL="285750" marR="0" lvl="0" indent="-285750" algn="l" defTabSz="457200" rtl="0" eaLnBrk="1" fontAlgn="auto" latinLnBrk="0" hangingPunct="1">
              <a:lnSpc>
                <a:spcPct val="110000"/>
              </a:lnSpc>
              <a:spcBef>
                <a:spcPts val="0"/>
              </a:spcBef>
              <a:spcAft>
                <a:spcPts val="0"/>
              </a:spcAft>
              <a:buClrTx/>
              <a:buSzTx/>
              <a:buFont typeface="Arial"/>
              <a:buChar char="•"/>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R Frutiger Roman"/>
              <a:ea typeface="+mn-ea"/>
              <a:cs typeface="R Frutiger Roman"/>
            </a:endParaRPr>
          </a:p>
        </p:txBody>
      </p:sp>
      <p:pic>
        <p:nvPicPr>
          <p:cNvPr id="9" name="Picture 8">
            <a:extLst>
              <a:ext uri="{FF2B5EF4-FFF2-40B4-BE49-F238E27FC236}">
                <a16:creationId xmlns:a16="http://schemas.microsoft.com/office/drawing/2014/main" id="{D2ACB722-5363-46BA-A0AE-FA085C7A5A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840" y="6132318"/>
            <a:ext cx="2271701" cy="403525"/>
          </a:xfrm>
          <a:prstGeom prst="rect">
            <a:avLst/>
          </a:prstGeom>
        </p:spPr>
      </p:pic>
      <p:pic>
        <p:nvPicPr>
          <p:cNvPr id="13" name="Picture 12">
            <a:extLst>
              <a:ext uri="{FF2B5EF4-FFF2-40B4-BE49-F238E27FC236}">
                <a16:creationId xmlns:a16="http://schemas.microsoft.com/office/drawing/2014/main" id="{F60241C7-37E3-4EE8-B3AD-12FF4378E0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48" t="9782" r="7335" b="10908"/>
          <a:stretch/>
        </p:blipFill>
        <p:spPr bwMode="auto">
          <a:xfrm>
            <a:off x="7004736" y="2929721"/>
            <a:ext cx="1897889" cy="1925383"/>
          </a:xfrm>
          <a:prstGeom prst="ellipse">
            <a:avLst/>
          </a:prstGeom>
          <a:ln w="63500" cap="rnd">
            <a:solidFill>
              <a:srgbClr val="E9A311"/>
            </a:solidFill>
          </a:ln>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pic>
        <p:nvPicPr>
          <p:cNvPr id="7" name="Picture 6" descr="A person smiling for the camera&#10;&#10;Description automatically generated">
            <a:extLst>
              <a:ext uri="{FF2B5EF4-FFF2-40B4-BE49-F238E27FC236}">
                <a16:creationId xmlns:a16="http://schemas.microsoft.com/office/drawing/2014/main" id="{D714E090-8606-487A-9A75-96779BB507C4}"/>
              </a:ext>
            </a:extLst>
          </p:cNvPr>
          <p:cNvPicPr>
            <a:picLocks noChangeAspect="1"/>
          </p:cNvPicPr>
          <p:nvPr/>
        </p:nvPicPr>
        <p:blipFill rotWithShape="1">
          <a:blip r:embed="rId5"/>
          <a:srcRect t="5820" r="9463" b="4489"/>
          <a:stretch/>
        </p:blipFill>
        <p:spPr>
          <a:xfrm>
            <a:off x="6908584" y="229806"/>
            <a:ext cx="1846054" cy="1828800"/>
          </a:xfrm>
          <a:prstGeom prst="ellipse">
            <a:avLst/>
          </a:prstGeom>
          <a:ln w="63500" cap="rnd">
            <a:solidFill>
              <a:srgbClr val="E9A311"/>
            </a:solidFill>
          </a:ln>
          <a:effectLst/>
          <a:scene3d>
            <a:camera prst="orthographicFront"/>
            <a:lightRig rig="contrasting" dir="t">
              <a:rot lat="0" lon="0" rev="3000000"/>
            </a:lightRig>
          </a:scene3d>
          <a:sp3d contourW="7620">
            <a:bevelT w="95250" h="31750"/>
            <a:contourClr>
              <a:srgbClr val="333333"/>
            </a:contourClr>
          </a:sp3d>
        </p:spPr>
      </p:pic>
      <p:pic>
        <p:nvPicPr>
          <p:cNvPr id="4" name="Picture 3" descr="A person wearing a suit and tie smiling at the camera&#10;&#10;Description automatically generated">
            <a:extLst>
              <a:ext uri="{FF2B5EF4-FFF2-40B4-BE49-F238E27FC236}">
                <a16:creationId xmlns:a16="http://schemas.microsoft.com/office/drawing/2014/main" id="{53C5282F-1589-4FF5-81E9-EEE1714035C9}"/>
              </a:ext>
            </a:extLst>
          </p:cNvPr>
          <p:cNvPicPr>
            <a:picLocks noChangeAspect="1"/>
          </p:cNvPicPr>
          <p:nvPr/>
        </p:nvPicPr>
        <p:blipFill>
          <a:blip r:embed="rId6"/>
          <a:stretch>
            <a:fillRect/>
          </a:stretch>
        </p:blipFill>
        <p:spPr>
          <a:xfrm>
            <a:off x="5322483" y="4740647"/>
            <a:ext cx="1887547" cy="1887547"/>
          </a:xfrm>
          <a:prstGeom prst="ellipse">
            <a:avLst/>
          </a:prstGeom>
          <a:ln w="63500" cap="rnd">
            <a:solidFill>
              <a:srgbClr val="E9A311"/>
            </a:solidFill>
          </a:ln>
          <a:effectLst/>
          <a:scene3d>
            <a:camera prst="orthographicFront"/>
            <a:lightRig rig="contrasting" dir="t">
              <a:rot lat="0" lon="0" rev="3000000"/>
            </a:lightRig>
          </a:scene3d>
          <a:sp3d contourW="7620">
            <a:bevelT w="95250" h="31750"/>
            <a:contourClr>
              <a:srgbClr val="333333"/>
            </a:contourClr>
          </a:sp3d>
        </p:spPr>
      </p:pic>
      <p:pic>
        <p:nvPicPr>
          <p:cNvPr id="5" name="Picture 4" descr="A person smiling for the camera&#10;&#10;Description automatically generated">
            <a:extLst>
              <a:ext uri="{FF2B5EF4-FFF2-40B4-BE49-F238E27FC236}">
                <a16:creationId xmlns:a16="http://schemas.microsoft.com/office/drawing/2014/main" id="{301C2302-44CD-48DF-B468-AD055E0BA277}"/>
              </a:ext>
            </a:extLst>
          </p:cNvPr>
          <p:cNvPicPr>
            <a:picLocks noChangeAspect="1"/>
          </p:cNvPicPr>
          <p:nvPr/>
        </p:nvPicPr>
        <p:blipFill rotWithShape="1">
          <a:blip r:embed="rId7"/>
          <a:srcRect t="4762" b="6234"/>
          <a:stretch/>
        </p:blipFill>
        <p:spPr>
          <a:xfrm>
            <a:off x="5365192" y="1769410"/>
            <a:ext cx="1802127" cy="1828800"/>
          </a:xfrm>
          <a:prstGeom prst="ellipse">
            <a:avLst/>
          </a:prstGeom>
          <a:ln w="63500" cap="rnd">
            <a:solidFill>
              <a:srgbClr val="E9A311"/>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58995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33BD-41FB-6D46-8BA6-6912E4EA0769}"/>
              </a:ext>
            </a:extLst>
          </p:cNvPr>
          <p:cNvSpPr>
            <a:spLocks noGrp="1"/>
          </p:cNvSpPr>
          <p:nvPr>
            <p:ph type="title"/>
          </p:nvPr>
        </p:nvSpPr>
        <p:spPr>
          <a:xfrm>
            <a:off x="1614488" y="1131095"/>
            <a:ext cx="5915025" cy="994172"/>
          </a:xfrm>
        </p:spPr>
        <p:txBody>
          <a:bodyPr>
            <a:normAutofit/>
          </a:bodyPr>
          <a:lstStyle/>
          <a:p>
            <a:pPr>
              <a:lnSpc>
                <a:spcPct val="90000"/>
              </a:lnSpc>
            </a:pPr>
            <a:r>
              <a:rPr lang="en-US" sz="2800" dirty="0">
                <a:solidFill>
                  <a:srgbClr val="E9A311"/>
                </a:solidFill>
                <a:latin typeface="L Frutiger Light"/>
              </a:rPr>
              <a:t>Broadband Development Process – Simplified!</a:t>
            </a:r>
          </a:p>
        </p:txBody>
      </p:sp>
      <p:graphicFrame>
        <p:nvGraphicFramePr>
          <p:cNvPr id="4" name="Content Placeholder 3">
            <a:extLst>
              <a:ext uri="{FF2B5EF4-FFF2-40B4-BE49-F238E27FC236}">
                <a16:creationId xmlns:a16="http://schemas.microsoft.com/office/drawing/2014/main" id="{21A59E66-C228-0947-97EB-2A331C751D3C}"/>
              </a:ext>
            </a:extLst>
          </p:cNvPr>
          <p:cNvGraphicFramePr>
            <a:graphicFrameLocks noGrp="1"/>
          </p:cNvGraphicFramePr>
          <p:nvPr>
            <p:ph idx="1"/>
            <p:extLst>
              <p:ext uri="{D42A27DB-BD31-4B8C-83A1-F6EECF244321}">
                <p14:modId xmlns:p14="http://schemas.microsoft.com/office/powerpoint/2010/main" val="2876066363"/>
              </p:ext>
            </p:extLst>
          </p:nvPr>
        </p:nvGraphicFramePr>
        <p:xfrm>
          <a:off x="1614488" y="2228850"/>
          <a:ext cx="5915025" cy="3264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51921427-328B-4212-9837-D9CF9D9609F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3840" y="6132318"/>
            <a:ext cx="2271701" cy="403525"/>
          </a:xfrm>
          <a:prstGeom prst="rect">
            <a:avLst/>
          </a:prstGeom>
        </p:spPr>
      </p:pic>
    </p:spTree>
    <p:extLst>
      <p:ext uri="{BB962C8B-B14F-4D97-AF65-F5344CB8AC3E}">
        <p14:creationId xmlns:p14="http://schemas.microsoft.com/office/powerpoint/2010/main" val="4080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DC5EA6-2331-5941-B0DA-493F70F275AB}"/>
              </a:ext>
            </a:extLst>
          </p:cNvPr>
          <p:cNvPicPr>
            <a:picLocks noChangeAspect="1"/>
          </p:cNvPicPr>
          <p:nvPr/>
        </p:nvPicPr>
        <p:blipFill>
          <a:blip r:embed="rId3"/>
          <a:stretch>
            <a:fillRect/>
          </a:stretch>
        </p:blipFill>
        <p:spPr>
          <a:xfrm>
            <a:off x="1199673" y="698828"/>
            <a:ext cx="6744653" cy="5211778"/>
          </a:xfrm>
          <a:prstGeom prst="rect">
            <a:avLst/>
          </a:prstGeom>
          <a:ln>
            <a:noFill/>
          </a:ln>
        </p:spPr>
      </p:pic>
    </p:spTree>
    <p:extLst>
      <p:ext uri="{BB962C8B-B14F-4D97-AF65-F5344CB8AC3E}">
        <p14:creationId xmlns:p14="http://schemas.microsoft.com/office/powerpoint/2010/main" val="106750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1651" y="767832"/>
            <a:ext cx="7153149" cy="1520544"/>
          </a:xfrm>
          <a:prstGeom prst="rect">
            <a:avLst/>
          </a:prstGeom>
          <a:noFill/>
        </p:spPr>
        <p:txBody>
          <a:bodyPr wrap="square" rtlCol="0">
            <a:spAutoFit/>
          </a:bodyPr>
          <a:lstStyle/>
          <a:p>
            <a:pPr lvl="0"/>
            <a:r>
              <a:rPr lang="en-US" sz="2800" dirty="0">
                <a:solidFill>
                  <a:srgbClr val="E9A311"/>
                </a:solidFill>
                <a:latin typeface="L Frutiger Light"/>
                <a:cs typeface="L Frutiger Light"/>
              </a:rPr>
              <a:t>Federal and State Broadband Finance Programs</a:t>
            </a:r>
          </a:p>
          <a:p>
            <a:pPr lvl="0"/>
            <a:r>
              <a:rPr lang="en-US" dirty="0">
                <a:solidFill>
                  <a:srgbClr val="595959"/>
                </a:solidFill>
              </a:rPr>
              <a:t>An overview of existing and emerging broadband finance programs.</a:t>
            </a:r>
          </a:p>
          <a:p>
            <a:pPr lvl="0"/>
            <a:endParaRPr lang="en-US" sz="2800" dirty="0">
              <a:solidFill>
                <a:srgbClr val="E9A311"/>
              </a:solidFill>
              <a:latin typeface="L Frutiger Light"/>
              <a:cs typeface="L Frutiger Light"/>
            </a:endParaRPr>
          </a:p>
          <a:p>
            <a:pPr marL="285750" lvl="0" indent="-285750">
              <a:lnSpc>
                <a:spcPct val="110000"/>
              </a:lnSpc>
              <a:buFont typeface="Arial" panose="020B0604020202020204" pitchFamily="34" charset="0"/>
              <a:buChar char="•"/>
            </a:pPr>
            <a:endParaRPr lang="en-US" dirty="0">
              <a:solidFill>
                <a:prstClr val="black">
                  <a:lumMod val="65000"/>
                  <a:lumOff val="35000"/>
                </a:prstClr>
              </a:solidFill>
              <a:latin typeface="L Frutiger Light"/>
              <a:cs typeface="L Frutiger Light"/>
            </a:endParaRP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3840" y="6132318"/>
            <a:ext cx="2271701" cy="403525"/>
          </a:xfrm>
          <a:prstGeom prst="rect">
            <a:avLst/>
          </a:prstGeom>
        </p:spPr>
      </p:pic>
      <p:pic>
        <p:nvPicPr>
          <p:cNvPr id="3" name="Picture 2">
            <a:extLst>
              <a:ext uri="{FF2B5EF4-FFF2-40B4-BE49-F238E27FC236}">
                <a16:creationId xmlns:a16="http://schemas.microsoft.com/office/drawing/2014/main" id="{915D3174-6300-D741-80D7-D3FE597DE79E}"/>
              </a:ext>
            </a:extLst>
          </p:cNvPr>
          <p:cNvPicPr>
            <a:picLocks noChangeAspect="1"/>
          </p:cNvPicPr>
          <p:nvPr/>
        </p:nvPicPr>
        <p:blipFill rotWithShape="1">
          <a:blip r:embed="rId3"/>
          <a:srcRect b="16071"/>
          <a:stretch/>
        </p:blipFill>
        <p:spPr>
          <a:xfrm>
            <a:off x="873695" y="1355267"/>
            <a:ext cx="6949060" cy="4506787"/>
          </a:xfrm>
          <a:prstGeom prst="rect">
            <a:avLst/>
          </a:prstGeom>
        </p:spPr>
      </p:pic>
    </p:spTree>
    <p:extLst>
      <p:ext uri="{BB962C8B-B14F-4D97-AF65-F5344CB8AC3E}">
        <p14:creationId xmlns:p14="http://schemas.microsoft.com/office/powerpoint/2010/main" val="3296092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5443" y="785723"/>
            <a:ext cx="7445279" cy="2711640"/>
          </a:xfrm>
          <a:prstGeom prst="rect">
            <a:avLst/>
          </a:prstGeom>
          <a:noFill/>
        </p:spPr>
        <p:txBody>
          <a:bodyPr wrap="square" rtlCol="0">
            <a:spAutoFit/>
          </a:bodyPr>
          <a:lstStyle/>
          <a:p>
            <a:r>
              <a:rPr lang="en-US" dirty="0">
                <a:solidFill>
                  <a:srgbClr val="E9A311"/>
                </a:solidFill>
                <a:latin typeface="L Frutiger Light"/>
              </a:rPr>
              <a:t>Join us Tuesdays and Thursdays at 9:00 am for the</a:t>
            </a:r>
          </a:p>
          <a:p>
            <a:endParaRPr lang="en-US" dirty="0">
              <a:solidFill>
                <a:srgbClr val="E9A311"/>
              </a:solidFill>
              <a:latin typeface="L Frutiger Light"/>
            </a:endParaRPr>
          </a:p>
          <a:p>
            <a:r>
              <a:rPr lang="en-US" sz="2800" dirty="0">
                <a:solidFill>
                  <a:srgbClr val="E9A311"/>
                </a:solidFill>
                <a:latin typeface="L Frutiger Light"/>
                <a:cs typeface="L Frutiger Light"/>
              </a:rPr>
              <a:t>Broadband Leadership Webinar Series: Creating Successful Broadband Infrastructure Projects</a:t>
            </a:r>
            <a:endParaRPr lang="en-US" dirty="0">
              <a:solidFill>
                <a:schemeClr val="tx1">
                  <a:lumMod val="65000"/>
                  <a:lumOff val="35000"/>
                </a:schemeClr>
              </a:solidFill>
              <a:latin typeface="L Frutiger Light"/>
              <a:cs typeface="L Frutiger Light"/>
            </a:endParaRPr>
          </a:p>
          <a:p>
            <a:pPr>
              <a:lnSpc>
                <a:spcPct val="110000"/>
              </a:lnSpc>
            </a:pPr>
            <a:endParaRPr lang="en-US" dirty="0">
              <a:solidFill>
                <a:schemeClr val="tx1">
                  <a:lumMod val="65000"/>
                  <a:lumOff val="35000"/>
                </a:schemeClr>
              </a:solidFill>
              <a:latin typeface="L Frutiger Light"/>
              <a:cs typeface="L Frutiger Light"/>
            </a:endParaRPr>
          </a:p>
          <a:p>
            <a:pPr>
              <a:lnSpc>
                <a:spcPct val="110000"/>
              </a:lnSpc>
            </a:pPr>
            <a:endParaRPr lang="en-US" dirty="0">
              <a:solidFill>
                <a:schemeClr val="tx1">
                  <a:lumMod val="65000"/>
                  <a:lumOff val="35000"/>
                </a:schemeClr>
              </a:solidFill>
              <a:latin typeface="L Frutiger Light"/>
              <a:cs typeface="L Frutiger Light"/>
            </a:endParaRPr>
          </a:p>
          <a:p>
            <a:pPr>
              <a:lnSpc>
                <a:spcPct val="110000"/>
              </a:lnSpc>
            </a:pPr>
            <a:r>
              <a:rPr lang="en-US" dirty="0">
                <a:solidFill>
                  <a:schemeClr val="tx1">
                    <a:lumMod val="65000"/>
                    <a:lumOff val="35000"/>
                  </a:schemeClr>
                </a:solidFill>
                <a:latin typeface="L Frutiger Light"/>
                <a:cs typeface="L Frutiger Light"/>
              </a:rPr>
              <a:t>For </a:t>
            </a:r>
            <a:r>
              <a:rPr lang="en-US" dirty="0">
                <a:solidFill>
                  <a:srgbClr val="595959"/>
                </a:solidFill>
                <a:latin typeface="L Frutiger Light"/>
                <a:cs typeface="L Frutiger Light"/>
              </a:rPr>
              <a:t>more</a:t>
            </a:r>
            <a:r>
              <a:rPr lang="en-US" dirty="0">
                <a:solidFill>
                  <a:schemeClr val="tx1">
                    <a:lumMod val="65000"/>
                    <a:lumOff val="35000"/>
                  </a:schemeClr>
                </a:solidFill>
                <a:latin typeface="L Frutiger Light"/>
                <a:cs typeface="L Frutiger Light"/>
              </a:rPr>
              <a:t> information, visit </a:t>
            </a:r>
            <a:r>
              <a:rPr lang="en-US" dirty="0">
                <a:solidFill>
                  <a:schemeClr val="tx1">
                    <a:lumMod val="65000"/>
                    <a:lumOff val="35000"/>
                  </a:schemeClr>
                </a:solidFill>
                <a:latin typeface="L Frutiger Light"/>
                <a:cs typeface="L Frutiger Light"/>
                <a:hlinkClick r:id="rId2"/>
              </a:rPr>
              <a:t>www.broadband.blandinfoundation.org</a:t>
            </a:r>
            <a:r>
              <a:rPr lang="en-US" dirty="0">
                <a:solidFill>
                  <a:schemeClr val="tx1">
                    <a:lumMod val="65000"/>
                    <a:lumOff val="35000"/>
                  </a:schemeClr>
                </a:solidFill>
                <a:latin typeface="L Frutiger Light"/>
                <a:cs typeface="L Frutiger Light"/>
              </a:rPr>
              <a:t> and click the “webinars” banner.</a:t>
            </a:r>
            <a:endParaRPr lang="en-US" dirty="0">
              <a:solidFill>
                <a:schemeClr val="tx1">
                  <a:lumMod val="65000"/>
                  <a:lumOff val="35000"/>
                </a:schemeClr>
              </a:solidFill>
              <a:latin typeface="R Frutiger Roman"/>
              <a:cs typeface="R Frutiger Roman"/>
            </a:endParaRPr>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840" y="6132318"/>
            <a:ext cx="2271701" cy="403525"/>
          </a:xfrm>
          <a:prstGeom prst="rect">
            <a:avLst/>
          </a:prstGeom>
        </p:spPr>
      </p:pic>
    </p:spTree>
    <p:extLst>
      <p:ext uri="{BB962C8B-B14F-4D97-AF65-F5344CB8AC3E}">
        <p14:creationId xmlns:p14="http://schemas.microsoft.com/office/powerpoint/2010/main" val="33622346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4137</TotalTime>
  <Words>435</Words>
  <Application>Microsoft Office PowerPoint</Application>
  <PresentationFormat>On-screen Show (4:3)</PresentationFormat>
  <Paragraphs>39</Paragraphs>
  <Slides>6</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Calibri Light</vt:lpstr>
      <vt:lpstr>L Frutiger Light</vt:lpstr>
      <vt:lpstr>R Frutiger Roman</vt:lpstr>
      <vt:lpstr>Office Theme</vt:lpstr>
      <vt:lpstr>1_Office Theme</vt:lpstr>
      <vt:lpstr>PowerPoint Presentation</vt:lpstr>
      <vt:lpstr>PowerPoint Presentation</vt:lpstr>
      <vt:lpstr>Broadband Development Process – Simplified!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Magnuson</dc:creator>
  <cp:lastModifiedBy>Mary Magnuson</cp:lastModifiedBy>
  <cp:revision>22</cp:revision>
  <dcterms:created xsi:type="dcterms:W3CDTF">2020-04-03T19:59:50Z</dcterms:created>
  <dcterms:modified xsi:type="dcterms:W3CDTF">2020-04-21T19:03:15Z</dcterms:modified>
</cp:coreProperties>
</file>