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58" r:id="rId5"/>
    <p:sldMasterId id="2147483667" r:id="rId6"/>
  </p:sldMasterIdLst>
  <p:notesMasterIdLst>
    <p:notesMasterId r:id="rId30"/>
  </p:notesMasterIdLst>
  <p:sldIdLst>
    <p:sldId id="263" r:id="rId7"/>
    <p:sldId id="284" r:id="rId8"/>
    <p:sldId id="285" r:id="rId9"/>
    <p:sldId id="281" r:id="rId10"/>
    <p:sldId id="271" r:id="rId11"/>
    <p:sldId id="273" r:id="rId12"/>
    <p:sldId id="274" r:id="rId13"/>
    <p:sldId id="276" r:id="rId14"/>
    <p:sldId id="277" r:id="rId15"/>
    <p:sldId id="278" r:id="rId16"/>
    <p:sldId id="282" r:id="rId17"/>
    <p:sldId id="283" r:id="rId18"/>
    <p:sldId id="286" r:id="rId19"/>
    <p:sldId id="287" r:id="rId20"/>
    <p:sldId id="288" r:id="rId21"/>
    <p:sldId id="289" r:id="rId22"/>
    <p:sldId id="290" r:id="rId23"/>
    <p:sldId id="291" r:id="rId24"/>
    <p:sldId id="292" r:id="rId25"/>
    <p:sldId id="293" r:id="rId26"/>
    <p:sldId id="294" r:id="rId27"/>
    <p:sldId id="295"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Colleen [USA]" initials="L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732"/>
    <a:srgbClr val="0C67A7"/>
    <a:srgbClr val="2B658E"/>
    <a:srgbClr val="F6CA43"/>
    <a:srgbClr val="F6C000"/>
    <a:srgbClr val="0D67A7"/>
    <a:srgbClr val="08446C"/>
    <a:srgbClr val="BB0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9822" autoAdjust="0"/>
  </p:normalViewPr>
  <p:slideViewPr>
    <p:cSldViewPr snapToGrid="0">
      <p:cViewPr varScale="1">
        <p:scale>
          <a:sx n="104" d="100"/>
          <a:sy n="104" d="100"/>
        </p:scale>
        <p:origin x="-10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2AEE5-DDC6-4AB2-8845-CAFF49E31E23}" type="datetimeFigureOut">
              <a:rPr lang="en-US" smtClean="0"/>
              <a:t>6/17/2015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8EB73-08EB-4DC5-9D91-588DC27D0441}" type="slidenum">
              <a:rPr lang="en-US" smtClean="0"/>
              <a:t>‹#›</a:t>
            </a:fld>
            <a:endParaRPr lang="en-US"/>
          </a:p>
        </p:txBody>
      </p:sp>
    </p:spTree>
    <p:extLst>
      <p:ext uri="{BB962C8B-B14F-4D97-AF65-F5344CB8AC3E}">
        <p14:creationId xmlns:p14="http://schemas.microsoft.com/office/powerpoint/2010/main" val="89512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8EB73-08EB-4DC5-9D91-588DC27D0441}" type="slidenum">
              <a:rPr lang="en-US" smtClean="0"/>
              <a:t>0</a:t>
            </a:fld>
            <a:endParaRPr lang="en-US"/>
          </a:p>
        </p:txBody>
      </p:sp>
    </p:spTree>
    <p:extLst>
      <p:ext uri="{BB962C8B-B14F-4D97-AF65-F5344CB8AC3E}">
        <p14:creationId xmlns:p14="http://schemas.microsoft.com/office/powerpoint/2010/main" val="126422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8EB73-08EB-4DC5-9D91-588DC27D044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422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952101"/>
            <a:ext cx="6400800" cy="777921"/>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Location, Date</a:t>
            </a:r>
            <a:endParaRPr lang="en-US" dirty="0"/>
          </a:p>
        </p:txBody>
      </p:sp>
      <p:sp>
        <p:nvSpPr>
          <p:cNvPr id="9" name="Text Placeholder 8"/>
          <p:cNvSpPr>
            <a:spLocks noGrp="1"/>
          </p:cNvSpPr>
          <p:nvPr>
            <p:ph type="body" sz="quarter" idx="13" hasCustomPrompt="1"/>
          </p:nvPr>
        </p:nvSpPr>
        <p:spPr>
          <a:xfrm>
            <a:off x="685800" y="4440309"/>
            <a:ext cx="7772400" cy="457200"/>
          </a:xfrm>
        </p:spPr>
        <p:txBody>
          <a:bodyPr/>
          <a:lstStyle>
            <a:lvl1pPr marL="0" indent="0" algn="ctr">
              <a:buNone/>
              <a:defRPr b="1" baseline="0">
                <a:solidFill>
                  <a:srgbClr val="0D67A7"/>
                </a:solidFill>
              </a:defRPr>
            </a:lvl1pPr>
          </a:lstStyle>
          <a:p>
            <a:pPr lvl="0"/>
            <a:r>
              <a:rPr lang="en-US" dirty="0" smtClean="0"/>
              <a:t>Click to edit Cover Page Subtitle</a:t>
            </a:r>
            <a:endParaRPr lang="en-US" dirty="0"/>
          </a:p>
        </p:txBody>
      </p:sp>
      <p:sp>
        <p:nvSpPr>
          <p:cNvPr id="10" name="Title 9"/>
          <p:cNvSpPr>
            <a:spLocks noGrp="1"/>
          </p:cNvSpPr>
          <p:nvPr>
            <p:ph type="title" hasCustomPrompt="1"/>
          </p:nvPr>
        </p:nvSpPr>
        <p:spPr>
          <a:xfrm>
            <a:off x="655093" y="3409904"/>
            <a:ext cx="7833814" cy="1012208"/>
          </a:xfrm>
        </p:spPr>
        <p:txBody>
          <a:bodyPr>
            <a:normAutofit/>
          </a:bodyPr>
          <a:lstStyle>
            <a:lvl1pPr algn="ctr">
              <a:defRPr sz="3200"/>
            </a:lvl1pPr>
          </a:lstStyle>
          <a:p>
            <a:r>
              <a:rPr lang="en-US" dirty="0" smtClean="0"/>
              <a:t>Click to edit Cover Page Title</a:t>
            </a:r>
            <a:endParaRPr lang="en-US" dirty="0"/>
          </a:p>
        </p:txBody>
      </p:sp>
      <p:cxnSp>
        <p:nvCxnSpPr>
          <p:cNvPr id="8" name="Straight Connector 7"/>
          <p:cNvCxnSpPr/>
          <p:nvPr userDrawn="1"/>
        </p:nvCxnSpPr>
        <p:spPr>
          <a:xfrm>
            <a:off x="683052" y="3238358"/>
            <a:ext cx="77778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3131" y="550805"/>
            <a:ext cx="4202300" cy="2528021"/>
          </a:xfrm>
          <a:prstGeom prst="rect">
            <a:avLst/>
          </a:prstGeom>
        </p:spPr>
      </p:pic>
    </p:spTree>
    <p:extLst>
      <p:ext uri="{BB962C8B-B14F-4D97-AF65-F5344CB8AC3E}">
        <p14:creationId xmlns:p14="http://schemas.microsoft.com/office/powerpoint/2010/main" val="14049593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a:t>
            </a:r>
            <a:br>
              <a:rPr lang="en-US" dirty="0" smtClean="0"/>
            </a:br>
            <a:r>
              <a:rPr lang="en-US" dirty="0" smtClean="0"/>
              <a:t>Slide Title</a:t>
            </a:r>
            <a:endParaRPr lang="en-US" dirty="0"/>
          </a:p>
        </p:txBody>
      </p:sp>
      <p:sp>
        <p:nvSpPr>
          <p:cNvPr id="3" name="Content Placeholder 2"/>
          <p:cNvSpPr>
            <a:spLocks noGrp="1"/>
          </p:cNvSpPr>
          <p:nvPr>
            <p:ph idx="1"/>
          </p:nvPr>
        </p:nvSpPr>
        <p:spPr>
          <a:xfrm>
            <a:off x="441158" y="1656350"/>
            <a:ext cx="8229600" cy="4391524"/>
          </a:xfrm>
        </p:spPr>
        <p:txBody>
          <a:bodyPr/>
          <a:lstStyle>
            <a:lvl1pPr>
              <a:defRPr sz="2400"/>
            </a:lvl1pPr>
            <a:lvl2pPr>
              <a:defRPr sz="2400"/>
            </a:lvl2pPr>
            <a:lvl3pPr>
              <a:defRPr sz="2400"/>
            </a:lvl3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6" name="TextBox 25"/>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0650762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62400"/>
            <a:ext cx="7772400" cy="1362075"/>
          </a:xfrm>
        </p:spPr>
        <p:txBody>
          <a:bodyPr anchor="t">
            <a:normAutofit/>
          </a:bodyPr>
          <a:lstStyle>
            <a:lvl1pPr algn="l">
              <a:defRPr sz="3200" b="1" cap="none" baseline="0"/>
            </a:lvl1pPr>
          </a:lstStyle>
          <a:p>
            <a:r>
              <a:rPr lang="en-US" dirty="0" smtClean="0"/>
              <a:t>Click to Add Section Header</a:t>
            </a:r>
            <a:endParaRPr lang="en-US" dirty="0"/>
          </a:p>
        </p:txBody>
      </p:sp>
      <p:cxnSp>
        <p:nvCxnSpPr>
          <p:cNvPr id="16" name="Straight Connector 15"/>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1" name="TextBox 20"/>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2705736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4266"/>
            <a:ext cx="4038600" cy="40687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1"/>
          <p:cNvSpPr>
            <a:spLocks noGrp="1"/>
          </p:cNvSpPr>
          <p:nvPr>
            <p:ph type="pic" sz="quarter" idx="10"/>
          </p:nvPr>
        </p:nvSpPr>
        <p:spPr>
          <a:xfrm>
            <a:off x="4680708" y="1628389"/>
            <a:ext cx="4041648" cy="3643241"/>
          </a:xfrm>
        </p:spPr>
        <p:txBody>
          <a:bodyPr/>
          <a:lstStyle/>
          <a:p>
            <a:r>
              <a:rPr lang="en-US" smtClean="0"/>
              <a:t>Click icon to add picture</a:t>
            </a:r>
            <a:endParaRPr lang="en-US"/>
          </a:p>
        </p:txBody>
      </p:sp>
      <p:cxnSp>
        <p:nvCxnSpPr>
          <p:cNvPr id="22" name="Straight Connector 21"/>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6"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8" name="TextBox 27"/>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9163605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2377"/>
            <a:ext cx="4040188"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6317"/>
            <a:ext cx="4040188" cy="3719846"/>
          </a:xfrm>
        </p:spPr>
        <p:txBody>
          <a:bodyPr>
            <a:normAutofit/>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682377"/>
            <a:ext cx="4041775"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6317"/>
            <a:ext cx="4041775" cy="3719846"/>
          </a:xfrm>
        </p:spPr>
        <p:txBody>
          <a:bodyPr>
            <a:normAutofit/>
          </a:bodyPr>
          <a:lstStyle>
            <a:lvl1pPr>
              <a:defRPr sz="2400"/>
            </a:lvl1pPr>
            <a:lvl2pPr>
              <a:defRPr sz="24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5"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9" name="TextBox 28"/>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0007307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684421"/>
            <a:ext cx="4040188" cy="4441742"/>
          </a:xfrm>
        </p:spPr>
        <p:txBody>
          <a:bodyPr>
            <a:normAutofit/>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5" y="1684421"/>
            <a:ext cx="4041775" cy="4441742"/>
          </a:xfrm>
        </p:spPr>
        <p:txBody>
          <a:bodyPr>
            <a:normAutofit/>
          </a:bodyPr>
          <a:lstStyle>
            <a:lvl1pPr>
              <a:defRPr sz="2400"/>
            </a:lvl1pPr>
            <a:lvl2pPr>
              <a:defRPr sz="24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12"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14" name="TextBox 13"/>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1228040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7" name="Straight Connector 16"/>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1"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3" name="TextBox 22"/>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0874378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540" y="709865"/>
            <a:ext cx="2913797" cy="990597"/>
          </a:xfrm>
        </p:spPr>
        <p:txBody>
          <a:bodyPr anchor="b">
            <a:noAutofit/>
          </a:bodyPr>
          <a:lstStyle>
            <a:lvl1pPr algn="l">
              <a:defRPr sz="3000" b="1"/>
            </a:lvl1pPr>
          </a:lstStyle>
          <a:p>
            <a:r>
              <a:rPr lang="en-US" dirty="0" smtClean="0"/>
              <a:t>Click to edit resources title</a:t>
            </a:r>
            <a:endParaRPr lang="en-US" dirty="0"/>
          </a:p>
        </p:txBody>
      </p:sp>
      <p:sp>
        <p:nvSpPr>
          <p:cNvPr id="3" name="Content Placeholder 2"/>
          <p:cNvSpPr>
            <a:spLocks noGrp="1"/>
          </p:cNvSpPr>
          <p:nvPr>
            <p:ph idx="1"/>
          </p:nvPr>
        </p:nvSpPr>
        <p:spPr>
          <a:xfrm>
            <a:off x="3282645" y="731711"/>
            <a:ext cx="5595582" cy="539637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hasCustomPrompt="1"/>
          </p:nvPr>
        </p:nvSpPr>
        <p:spPr>
          <a:xfrm>
            <a:off x="208547" y="1802880"/>
            <a:ext cx="2902124" cy="4325204"/>
          </a:xfrm>
        </p:spPr>
        <p:txBody>
          <a:bodyPr>
            <a:normAutofit/>
          </a:bodyPr>
          <a:lstStyle>
            <a:lvl1pPr marL="176213" indent="-176213">
              <a:buFont typeface="Arial" panose="020B0604020202020204" pitchFamily="34" charset="0"/>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resources</a:t>
            </a:r>
          </a:p>
        </p:txBody>
      </p:sp>
      <p:cxnSp>
        <p:nvCxnSpPr>
          <p:cNvPr id="9" name="Straight Connector 8"/>
          <p:cNvCxnSpPr/>
          <p:nvPr userDrawn="1"/>
        </p:nvCxnSpPr>
        <p:spPr>
          <a:xfrm>
            <a:off x="3187115" y="806899"/>
            <a:ext cx="0" cy="53218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33" name="TextBox 32"/>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41020754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676275" y="4041775"/>
            <a:ext cx="7791450" cy="503238"/>
          </a:xfrm>
        </p:spPr>
        <p:txBody>
          <a:bodyPr anchor="ctr">
            <a:normAutofit/>
          </a:bodyPr>
          <a:lstStyle>
            <a:lvl1pPr marL="0" indent="0" algn="ctr">
              <a:buFontTx/>
              <a:buNone/>
              <a:defRPr lang="en-US" sz="2000" b="1" kern="1200" baseline="0" dirty="0">
                <a:solidFill>
                  <a:srgbClr val="0D67A7"/>
                </a:solidFill>
                <a:latin typeface="Cambria" panose="02040503050406030204" pitchFamily="18" charset="0"/>
                <a:ea typeface="+mn-ea"/>
                <a:cs typeface="+mn-cs"/>
              </a:defRPr>
            </a:lvl1pPr>
          </a:lstStyle>
          <a:p>
            <a:pPr marL="0" marR="0" lvl="0" indent="0" algn="ctr" defTabSz="914400" rtl="0" eaLnBrk="1" fontAlgn="auto" latinLnBrk="0" hangingPunct="1">
              <a:lnSpc>
                <a:spcPct val="100000"/>
              </a:lnSpc>
              <a:spcBef>
                <a:spcPct val="20000"/>
              </a:spcBef>
              <a:spcAft>
                <a:spcPts val="0"/>
              </a:spcAft>
              <a:buClr>
                <a:srgbClr val="BB0F20"/>
              </a:buClr>
              <a:buSzPct val="120000"/>
              <a:buFont typeface="Arial" panose="020B0604020202020204" pitchFamily="34" charset="0"/>
              <a:buNone/>
              <a:tabLst/>
              <a:defRPr/>
            </a:pPr>
            <a:r>
              <a:rPr lang="en-US" dirty="0" smtClean="0"/>
              <a:t>Insert Location</a:t>
            </a:r>
            <a:endParaRPr lang="en-US" dirty="0"/>
          </a:p>
        </p:txBody>
      </p:sp>
      <p:sp>
        <p:nvSpPr>
          <p:cNvPr id="6" name="Text Placeholder 5"/>
          <p:cNvSpPr>
            <a:spLocks noGrp="1"/>
          </p:cNvSpPr>
          <p:nvPr>
            <p:ph type="body" sz="quarter" idx="14" hasCustomPrompt="1"/>
          </p:nvPr>
        </p:nvSpPr>
        <p:spPr>
          <a:xfrm>
            <a:off x="661988" y="2478088"/>
            <a:ext cx="7832725" cy="1020762"/>
          </a:xfrm>
        </p:spPr>
        <p:txBody>
          <a:bodyPr anchor="ctr">
            <a:normAutofit/>
          </a:bodyPr>
          <a:lstStyle>
            <a:lvl1pPr marL="0" indent="0" algn="ctr">
              <a:buFontTx/>
              <a:buNone/>
              <a:defRPr lang="en-US" sz="3200" b="1" kern="1200" dirty="0">
                <a:solidFill>
                  <a:srgbClr val="08446C"/>
                </a:solidFill>
                <a:latin typeface="Cambria" panose="02040503050406030204" pitchFamily="18" charset="0"/>
                <a:ea typeface="+mj-ea"/>
                <a:cs typeface="+mj-cs"/>
              </a:defRPr>
            </a:lvl1pPr>
          </a:lstStyle>
          <a:p>
            <a:pPr lvl="0"/>
            <a:r>
              <a:rPr lang="en-US" dirty="0" smtClean="0"/>
              <a:t>Insert Presentation Title</a:t>
            </a:r>
            <a:endParaRPr lang="en-US" dirty="0"/>
          </a:p>
        </p:txBody>
      </p:sp>
      <p:sp>
        <p:nvSpPr>
          <p:cNvPr id="11"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7"/>
          <p:cNvSpPr>
            <a:spLocks noGrp="1"/>
          </p:cNvSpPr>
          <p:nvPr>
            <p:ph type="body" sz="quarter" idx="16" hasCustomPrompt="1"/>
          </p:nvPr>
        </p:nvSpPr>
        <p:spPr>
          <a:xfrm>
            <a:off x="682901" y="4551983"/>
            <a:ext cx="7791450" cy="503238"/>
          </a:xfrm>
        </p:spPr>
        <p:txBody>
          <a:bodyPr anchor="ctr">
            <a:normAutofit/>
          </a:bodyPr>
          <a:lstStyle>
            <a:lvl1pPr marL="0" indent="0" algn="ctr" defTabSz="914400" rtl="0" eaLnBrk="1" latinLnBrk="0" hangingPunct="1">
              <a:spcBef>
                <a:spcPct val="20000"/>
              </a:spcBef>
              <a:buClr>
                <a:schemeClr val="accent6">
                  <a:lumMod val="75000"/>
                </a:schemeClr>
              </a:buClr>
              <a:buSzPct val="120000"/>
              <a:buFont typeface="Arial" panose="020B0604020202020204" pitchFamily="34" charset="0"/>
              <a:buNone/>
              <a:defRPr lang="en-US" sz="2000" kern="1200" baseline="0" dirty="0">
                <a:solidFill>
                  <a:schemeClr val="tx1">
                    <a:tint val="75000"/>
                  </a:schemeClr>
                </a:solidFill>
                <a:latin typeface="Cambria" panose="02040503050406030204" pitchFamily="18" charset="0"/>
                <a:ea typeface="+mn-ea"/>
                <a:cs typeface="+mn-cs"/>
              </a:defRPr>
            </a:lvl1pPr>
          </a:lstStyle>
          <a:p>
            <a:pPr marL="0" marR="0" lvl="0" indent="0" algn="ctr" defTabSz="914400" rtl="0" eaLnBrk="1" fontAlgn="auto" latinLnBrk="0" hangingPunct="1">
              <a:lnSpc>
                <a:spcPct val="100000"/>
              </a:lnSpc>
              <a:spcBef>
                <a:spcPct val="20000"/>
              </a:spcBef>
              <a:spcAft>
                <a:spcPts val="0"/>
              </a:spcAft>
              <a:buClr>
                <a:srgbClr val="BB0F20"/>
              </a:buClr>
              <a:buSzPct val="120000"/>
              <a:buFont typeface="Arial" panose="020B0604020202020204" pitchFamily="34" charset="0"/>
              <a:buNone/>
              <a:tabLst/>
              <a:defRPr/>
            </a:pPr>
            <a:r>
              <a:rPr lang="en-US" dirty="0" smtClean="0"/>
              <a:t>Insert Month Day, Year</a:t>
            </a:r>
            <a:endParaRPr lang="en-US" dirty="0"/>
          </a:p>
        </p:txBody>
      </p:sp>
    </p:spTree>
    <p:extLst>
      <p:ext uri="{BB962C8B-B14F-4D97-AF65-F5344CB8AC3E}">
        <p14:creationId xmlns:p14="http://schemas.microsoft.com/office/powerpoint/2010/main" val="30936283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350" y="838919"/>
            <a:ext cx="8731250" cy="838200"/>
          </a:xfrm>
        </p:spPr>
        <p:txBody>
          <a:bodyPr/>
          <a:lstStyle>
            <a:lvl1pPr>
              <a:defRPr baseline="0"/>
            </a:lvl1pPr>
          </a:lstStyle>
          <a:p>
            <a:r>
              <a:rPr lang="en-US" dirty="0" smtClean="0"/>
              <a:t>Click to edit Slide Title</a:t>
            </a:r>
            <a:endParaRPr lang="en-US" dirty="0"/>
          </a:p>
        </p:txBody>
      </p:sp>
      <p:sp>
        <p:nvSpPr>
          <p:cNvPr id="3" name="Content Placeholder 2"/>
          <p:cNvSpPr>
            <a:spLocks noGrp="1"/>
          </p:cNvSpPr>
          <p:nvPr>
            <p:ph idx="1"/>
          </p:nvPr>
        </p:nvSpPr>
        <p:spPr>
          <a:xfrm>
            <a:off x="450850" y="1841740"/>
            <a:ext cx="8229600" cy="374817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6975143" y="76200"/>
            <a:ext cx="1745776" cy="365125"/>
          </a:xfrm>
          <a:prstGeom prst="rect">
            <a:avLst/>
          </a:prstGeom>
        </p:spPr>
        <p:txBody>
          <a:bodyPr/>
          <a:lstStyle>
            <a:lvl1pPr>
              <a:defRPr>
                <a:solidFill>
                  <a:schemeClr val="bg2">
                    <a:lumMod val="75000"/>
                  </a:schemeClr>
                </a:solidFill>
              </a:defRPr>
            </a:lvl1pPr>
          </a:lstStyle>
          <a:p>
            <a:fld id="{8E98B88B-887E-4F61-A6C1-0EAA9361EC75}"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4825737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62400"/>
            <a:ext cx="7772400" cy="1362075"/>
          </a:xfrm>
        </p:spPr>
        <p:txBody>
          <a:bodyPr anchor="t">
            <a:normAutofit/>
          </a:bodyPr>
          <a:lstStyle>
            <a:lvl1pPr algn="l">
              <a:defRPr sz="3200" b="1" cap="none" baseline="0"/>
            </a:lvl1pPr>
          </a:lstStyle>
          <a:p>
            <a:r>
              <a:rPr lang="en-US" dirty="0" smtClean="0"/>
              <a:t>Click to Add Section Header</a:t>
            </a:r>
            <a:endParaRPr lang="en-US" dirty="0"/>
          </a:p>
        </p:txBody>
      </p:sp>
      <p:sp>
        <p:nvSpPr>
          <p:cNvPr id="8"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4671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a:t>
            </a:r>
            <a:br>
              <a:rPr lang="en-US" dirty="0" smtClean="0"/>
            </a:br>
            <a:r>
              <a:rPr lang="en-US" dirty="0" smtClean="0"/>
              <a:t>Slide Title</a:t>
            </a:r>
            <a:endParaRPr lang="en-US" dirty="0"/>
          </a:p>
        </p:txBody>
      </p:sp>
      <p:sp>
        <p:nvSpPr>
          <p:cNvPr id="3" name="Content Placeholder 2"/>
          <p:cNvSpPr>
            <a:spLocks noGrp="1"/>
          </p:cNvSpPr>
          <p:nvPr>
            <p:ph idx="1"/>
          </p:nvPr>
        </p:nvSpPr>
        <p:spPr>
          <a:xfrm>
            <a:off x="441158" y="1656350"/>
            <a:ext cx="8229600" cy="4391524"/>
          </a:xfrm>
        </p:spPr>
        <p:txBody>
          <a:bodyPr/>
          <a:lstStyle>
            <a:lvl1pPr>
              <a:defRPr sz="2400"/>
            </a:lvl1pPr>
            <a:lvl2pPr>
              <a:defRPr sz="2400"/>
            </a:lvl2pPr>
            <a:lvl3pPr>
              <a:defRPr sz="2400"/>
            </a:lvl3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6" name="TextBox 25"/>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35900788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9947" y="1833113"/>
            <a:ext cx="4038600" cy="366191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
        <p:nvSpPr>
          <p:cNvPr id="12" name="Picture Placeholder 11"/>
          <p:cNvSpPr>
            <a:spLocks noGrp="1"/>
          </p:cNvSpPr>
          <p:nvPr>
            <p:ph type="pic" sz="quarter" idx="10"/>
          </p:nvPr>
        </p:nvSpPr>
        <p:spPr>
          <a:xfrm>
            <a:off x="4626102" y="1837236"/>
            <a:ext cx="4041648" cy="3643241"/>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60350" y="838919"/>
            <a:ext cx="8731250" cy="838200"/>
          </a:xfrm>
        </p:spPr>
        <p:txBody>
          <a:bodyPr/>
          <a:lstStyle>
            <a:lvl1pPr>
              <a:defRPr baseline="0"/>
            </a:lvl1pPr>
          </a:lstStyle>
          <a:p>
            <a:r>
              <a:rPr lang="en-US" dirty="0" smtClean="0"/>
              <a:t>Click to edit Slide Title</a:t>
            </a:r>
            <a:endParaRPr lang="en-US" dirty="0"/>
          </a:p>
        </p:txBody>
      </p:sp>
    </p:spTree>
    <p:extLst>
      <p:ext uri="{BB962C8B-B14F-4D97-AF65-F5344CB8AC3E}">
        <p14:creationId xmlns:p14="http://schemas.microsoft.com/office/powerpoint/2010/main" val="13105234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574" y="1825846"/>
            <a:ext cx="4040188"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63461"/>
            <a:ext cx="4040188" cy="296607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25975" y="1834472"/>
            <a:ext cx="4041775"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5975" y="2572089"/>
            <a:ext cx="4041775" cy="2966070"/>
          </a:xfrm>
        </p:spPr>
        <p:txBody>
          <a:bodyPr>
            <a:normAutofit/>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Slide Number Placeholder 12"/>
          <p:cNvSpPr>
            <a:spLocks noGrp="1"/>
          </p:cNvSpPr>
          <p:nvPr>
            <p:ph type="sldNum" sz="quarter" idx="10"/>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260350" y="838919"/>
            <a:ext cx="8731250" cy="838200"/>
          </a:xfrm>
        </p:spPr>
        <p:txBody>
          <a:bodyPr/>
          <a:lstStyle>
            <a:lvl1pPr>
              <a:defRPr baseline="0"/>
            </a:lvl1pPr>
          </a:lstStyle>
          <a:p>
            <a:r>
              <a:rPr lang="en-US" dirty="0" smtClean="0"/>
              <a:t>Click to edit Slide Title</a:t>
            </a:r>
            <a:endParaRPr lang="en-US" dirty="0"/>
          </a:p>
        </p:txBody>
      </p:sp>
    </p:spTree>
    <p:extLst>
      <p:ext uri="{BB962C8B-B14F-4D97-AF65-F5344CB8AC3E}">
        <p14:creationId xmlns:p14="http://schemas.microsoft.com/office/powerpoint/2010/main" val="34904306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hasCustomPrompt="1"/>
          </p:nvPr>
        </p:nvSpPr>
        <p:spPr>
          <a:xfrm>
            <a:off x="260350" y="838919"/>
            <a:ext cx="8731250" cy="838200"/>
          </a:xfrm>
        </p:spPr>
        <p:txBody>
          <a:bodyPr/>
          <a:lstStyle>
            <a:lvl1pPr>
              <a:defRPr baseline="0"/>
            </a:lvl1pPr>
          </a:lstStyle>
          <a:p>
            <a:r>
              <a:rPr lang="en-US" dirty="0" smtClean="0"/>
              <a:t>Click to edit Slide Title</a:t>
            </a:r>
            <a:endParaRPr lang="en-US" dirty="0"/>
          </a:p>
        </p:txBody>
      </p:sp>
    </p:spTree>
    <p:extLst>
      <p:ext uri="{BB962C8B-B14F-4D97-AF65-F5344CB8AC3E}">
        <p14:creationId xmlns:p14="http://schemas.microsoft.com/office/powerpoint/2010/main" val="14813503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540" y="1050979"/>
            <a:ext cx="2913797" cy="818764"/>
          </a:xfrm>
        </p:spPr>
        <p:txBody>
          <a:bodyPr anchor="b"/>
          <a:lstStyle>
            <a:lvl1pPr algn="l">
              <a:defRPr sz="2000" b="1"/>
            </a:lvl1pPr>
          </a:lstStyle>
          <a:p>
            <a:r>
              <a:rPr lang="en-US" dirty="0" smtClean="0"/>
              <a:t>Click to edit resources title</a:t>
            </a:r>
            <a:endParaRPr lang="en-US" dirty="0"/>
          </a:p>
        </p:txBody>
      </p:sp>
      <p:sp>
        <p:nvSpPr>
          <p:cNvPr id="3" name="Content Placeholder 2"/>
          <p:cNvSpPr>
            <a:spLocks noGrp="1"/>
          </p:cNvSpPr>
          <p:nvPr>
            <p:ph idx="1"/>
          </p:nvPr>
        </p:nvSpPr>
        <p:spPr>
          <a:xfrm>
            <a:off x="3234519" y="1132764"/>
            <a:ext cx="5595582" cy="441402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191069" y="1899132"/>
            <a:ext cx="2919602" cy="3656279"/>
          </a:xfrm>
        </p:spPr>
        <p:txBody>
          <a:bodyPr>
            <a:normAutofit/>
          </a:bodyPr>
          <a:lstStyle>
            <a:lvl1pPr marL="176213" indent="-176213">
              <a:buFont typeface="Arial" panose="020B0604020202020204"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resources</a:t>
            </a:r>
          </a:p>
        </p:txBody>
      </p:sp>
      <p:cxnSp>
        <p:nvCxnSpPr>
          <p:cNvPr id="9" name="Straight Connector 8"/>
          <p:cNvCxnSpPr/>
          <p:nvPr userDrawn="1"/>
        </p:nvCxnSpPr>
        <p:spPr>
          <a:xfrm>
            <a:off x="3138989" y="1047529"/>
            <a:ext cx="0" cy="4624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398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62400"/>
            <a:ext cx="7772400" cy="1362075"/>
          </a:xfrm>
        </p:spPr>
        <p:txBody>
          <a:bodyPr anchor="t">
            <a:normAutofit/>
          </a:bodyPr>
          <a:lstStyle>
            <a:lvl1pPr algn="l">
              <a:defRPr sz="3200" b="1" cap="none" baseline="0"/>
            </a:lvl1pPr>
          </a:lstStyle>
          <a:p>
            <a:r>
              <a:rPr lang="en-US" dirty="0" smtClean="0"/>
              <a:t>Click to Add Section Header</a:t>
            </a:r>
            <a:endParaRPr lang="en-US" dirty="0"/>
          </a:p>
        </p:txBody>
      </p:sp>
      <p:cxnSp>
        <p:nvCxnSpPr>
          <p:cNvPr id="16" name="Straight Connector 15"/>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1" name="TextBox 20"/>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24121527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4266"/>
            <a:ext cx="4038600" cy="40687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1"/>
          <p:cNvSpPr>
            <a:spLocks noGrp="1"/>
          </p:cNvSpPr>
          <p:nvPr>
            <p:ph type="pic" sz="quarter" idx="10"/>
          </p:nvPr>
        </p:nvSpPr>
        <p:spPr>
          <a:xfrm>
            <a:off x="4680708" y="1628389"/>
            <a:ext cx="4041648" cy="3643241"/>
          </a:xfrm>
        </p:spPr>
        <p:txBody>
          <a:bodyPr/>
          <a:lstStyle/>
          <a:p>
            <a:r>
              <a:rPr lang="en-US" smtClean="0"/>
              <a:t>Click icon to add picture</a:t>
            </a:r>
            <a:endParaRPr lang="en-US"/>
          </a:p>
        </p:txBody>
      </p:sp>
      <p:cxnSp>
        <p:nvCxnSpPr>
          <p:cNvPr id="22" name="Straight Connector 21"/>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6"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8" name="TextBox 27"/>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1182215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2377"/>
            <a:ext cx="4040188"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6317"/>
            <a:ext cx="4040188" cy="3719846"/>
          </a:xfrm>
        </p:spPr>
        <p:txBody>
          <a:bodyPr>
            <a:normAutofit/>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682377"/>
            <a:ext cx="4041775" cy="639762"/>
          </a:xfrm>
          <a:solidFill>
            <a:srgbClr val="0D67A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6317"/>
            <a:ext cx="4041775" cy="3719846"/>
          </a:xfrm>
        </p:spPr>
        <p:txBody>
          <a:bodyPr>
            <a:normAutofit/>
          </a:bodyPr>
          <a:lstStyle>
            <a:lvl1pPr>
              <a:defRPr sz="2400"/>
            </a:lvl1pPr>
            <a:lvl2pPr>
              <a:defRPr sz="24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5"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9" name="TextBox 28"/>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18567911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684421"/>
            <a:ext cx="4040188" cy="4441742"/>
          </a:xfrm>
        </p:spPr>
        <p:txBody>
          <a:bodyPr>
            <a:normAutofit/>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5" y="1684421"/>
            <a:ext cx="4041775" cy="4441742"/>
          </a:xfrm>
        </p:spPr>
        <p:txBody>
          <a:bodyPr>
            <a:normAutofit/>
          </a:bodyPr>
          <a:lstStyle>
            <a:lvl1pPr>
              <a:defRPr sz="2400"/>
            </a:lvl1pPr>
            <a:lvl2pPr>
              <a:defRPr sz="2400"/>
            </a:lvl2pPr>
            <a:lvl3pPr>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12"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14" name="TextBox 13"/>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25925204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7" name="Straight Connector 16"/>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21" name="Title 1"/>
          <p:cNvSpPr>
            <a:spLocks noGrp="1"/>
          </p:cNvSpPr>
          <p:nvPr>
            <p:ph type="title" hasCustomPrompt="1"/>
          </p:nvPr>
        </p:nvSpPr>
        <p:spPr>
          <a:xfrm>
            <a:off x="457200" y="709866"/>
            <a:ext cx="8229600" cy="838200"/>
          </a:xfrm>
        </p:spPr>
        <p:txBody>
          <a:bodyPr>
            <a:normAutofit/>
          </a:bodyPr>
          <a:lstStyle>
            <a:lvl1pPr>
              <a:defRPr sz="3000" baseline="0"/>
            </a:lvl1pPr>
          </a:lstStyle>
          <a:p>
            <a:r>
              <a:rPr lang="en-US" dirty="0" smtClean="0"/>
              <a:t>Click to edit Slide Title</a:t>
            </a:r>
            <a:endParaRPr lang="en-US" dirty="0"/>
          </a:p>
        </p:txBody>
      </p:sp>
      <p:sp>
        <p:nvSpPr>
          <p:cNvPr id="23" name="TextBox 22"/>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36240294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540" y="709865"/>
            <a:ext cx="2913797" cy="990597"/>
          </a:xfrm>
        </p:spPr>
        <p:txBody>
          <a:bodyPr anchor="b">
            <a:noAutofit/>
          </a:bodyPr>
          <a:lstStyle>
            <a:lvl1pPr algn="l">
              <a:defRPr sz="3000" b="1"/>
            </a:lvl1pPr>
          </a:lstStyle>
          <a:p>
            <a:r>
              <a:rPr lang="en-US" dirty="0" smtClean="0"/>
              <a:t>Click to edit resources title</a:t>
            </a:r>
            <a:endParaRPr lang="en-US" dirty="0"/>
          </a:p>
        </p:txBody>
      </p:sp>
      <p:sp>
        <p:nvSpPr>
          <p:cNvPr id="3" name="Content Placeholder 2"/>
          <p:cNvSpPr>
            <a:spLocks noGrp="1"/>
          </p:cNvSpPr>
          <p:nvPr>
            <p:ph idx="1"/>
          </p:nvPr>
        </p:nvSpPr>
        <p:spPr>
          <a:xfrm>
            <a:off x="3282645" y="731711"/>
            <a:ext cx="5595582" cy="539637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hasCustomPrompt="1"/>
          </p:nvPr>
        </p:nvSpPr>
        <p:spPr>
          <a:xfrm>
            <a:off x="208547" y="1802880"/>
            <a:ext cx="2902124" cy="4325204"/>
          </a:xfrm>
        </p:spPr>
        <p:txBody>
          <a:bodyPr>
            <a:normAutofit/>
          </a:bodyPr>
          <a:lstStyle>
            <a:lvl1pPr marL="176213" indent="-176213">
              <a:buFont typeface="Arial" panose="020B0604020202020204" pitchFamily="34" charset="0"/>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resources</a:t>
            </a:r>
          </a:p>
        </p:txBody>
      </p:sp>
      <p:cxnSp>
        <p:nvCxnSpPr>
          <p:cNvPr id="9" name="Straight Connector 8"/>
          <p:cNvCxnSpPr/>
          <p:nvPr userDrawn="1"/>
        </p:nvCxnSpPr>
        <p:spPr>
          <a:xfrm>
            <a:off x="3187115" y="806899"/>
            <a:ext cx="0" cy="53218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8284" y="63755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58750" y="6222654"/>
            <a:ext cx="881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4982" y="6298872"/>
            <a:ext cx="493025" cy="493025"/>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21" y="26574"/>
            <a:ext cx="2869413" cy="628961"/>
          </a:xfrm>
          <a:prstGeom prst="rect">
            <a:avLst/>
          </a:prstGeom>
        </p:spPr>
      </p:pic>
      <p:sp>
        <p:nvSpPr>
          <p:cNvPr id="33" name="TextBox 32"/>
          <p:cNvSpPr txBox="1"/>
          <p:nvPr userDrawn="1"/>
        </p:nvSpPr>
        <p:spPr>
          <a:xfrm>
            <a:off x="128337" y="6384759"/>
            <a:ext cx="433137" cy="276999"/>
          </a:xfrm>
          <a:prstGeom prst="rect">
            <a:avLst/>
          </a:prstGeom>
          <a:noFill/>
        </p:spPr>
        <p:txBody>
          <a:bodyPr wrap="square" rtlCol="0">
            <a:spAutoFit/>
          </a:bodyPr>
          <a:lstStyle/>
          <a:p>
            <a:fld id="{9855A16D-65AD-486D-A20F-FC264FC69D3A}" type="slidenum">
              <a:rPr lang="en-US" sz="1200" smtClean="0"/>
              <a:t>‹#›</a:t>
            </a:fld>
            <a:endParaRPr lang="en-US" sz="1200" dirty="0"/>
          </a:p>
        </p:txBody>
      </p:sp>
    </p:spTree>
    <p:extLst>
      <p:ext uri="{BB962C8B-B14F-4D97-AF65-F5344CB8AC3E}">
        <p14:creationId xmlns:p14="http://schemas.microsoft.com/office/powerpoint/2010/main" val="37104496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952101"/>
            <a:ext cx="6400800" cy="777921"/>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Location, Date</a:t>
            </a:r>
            <a:endParaRPr lang="en-US" dirty="0"/>
          </a:p>
        </p:txBody>
      </p:sp>
      <p:sp>
        <p:nvSpPr>
          <p:cNvPr id="9" name="Text Placeholder 8"/>
          <p:cNvSpPr>
            <a:spLocks noGrp="1"/>
          </p:cNvSpPr>
          <p:nvPr>
            <p:ph type="body" sz="quarter" idx="13" hasCustomPrompt="1"/>
          </p:nvPr>
        </p:nvSpPr>
        <p:spPr>
          <a:xfrm>
            <a:off x="685800" y="4440309"/>
            <a:ext cx="7772400" cy="457200"/>
          </a:xfrm>
        </p:spPr>
        <p:txBody>
          <a:bodyPr/>
          <a:lstStyle>
            <a:lvl1pPr marL="0" indent="0" algn="ctr">
              <a:buNone/>
              <a:defRPr b="1" baseline="0">
                <a:solidFill>
                  <a:srgbClr val="0D67A7"/>
                </a:solidFill>
              </a:defRPr>
            </a:lvl1pPr>
          </a:lstStyle>
          <a:p>
            <a:pPr lvl="0"/>
            <a:r>
              <a:rPr lang="en-US" dirty="0" smtClean="0"/>
              <a:t>Click to edit Cover Page Subtitle</a:t>
            </a:r>
            <a:endParaRPr lang="en-US" dirty="0"/>
          </a:p>
        </p:txBody>
      </p:sp>
      <p:sp>
        <p:nvSpPr>
          <p:cNvPr id="10" name="Title 9"/>
          <p:cNvSpPr>
            <a:spLocks noGrp="1"/>
          </p:cNvSpPr>
          <p:nvPr>
            <p:ph type="title" hasCustomPrompt="1"/>
          </p:nvPr>
        </p:nvSpPr>
        <p:spPr>
          <a:xfrm>
            <a:off x="655093" y="3409904"/>
            <a:ext cx="7833814" cy="1012208"/>
          </a:xfrm>
        </p:spPr>
        <p:txBody>
          <a:bodyPr>
            <a:normAutofit/>
          </a:bodyPr>
          <a:lstStyle>
            <a:lvl1pPr algn="ctr">
              <a:defRPr sz="3200"/>
            </a:lvl1pPr>
          </a:lstStyle>
          <a:p>
            <a:r>
              <a:rPr lang="en-US" dirty="0" smtClean="0"/>
              <a:t>Click to edit Cover Page Title</a:t>
            </a:r>
            <a:endParaRPr lang="en-US" dirty="0"/>
          </a:p>
        </p:txBody>
      </p:sp>
      <p:cxnSp>
        <p:nvCxnSpPr>
          <p:cNvPr id="8" name="Straight Connector 7"/>
          <p:cNvCxnSpPr/>
          <p:nvPr userDrawn="1"/>
        </p:nvCxnSpPr>
        <p:spPr>
          <a:xfrm>
            <a:off x="683052" y="3238358"/>
            <a:ext cx="77778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3131" y="550805"/>
            <a:ext cx="4202300" cy="2528021"/>
          </a:xfrm>
          <a:prstGeom prst="rect">
            <a:avLst/>
          </a:prstGeom>
        </p:spPr>
      </p:pic>
    </p:spTree>
    <p:extLst>
      <p:ext uri="{BB962C8B-B14F-4D97-AF65-F5344CB8AC3E}">
        <p14:creationId xmlns:p14="http://schemas.microsoft.com/office/powerpoint/2010/main" val="393056992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5698"/>
            <a:ext cx="8229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5476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 id="2147483656" r:id="rId8"/>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08446C"/>
          </a:solidFill>
          <a:latin typeface="Arial Narrow" panose="020B0606020202030204" pitchFamily="34" charset="0"/>
          <a:ea typeface="+mj-ea"/>
          <a:cs typeface="+mj-cs"/>
        </a:defRPr>
      </a:lvl1pPr>
    </p:titleStyle>
    <p:bodyStyle>
      <a:lvl1pPr marL="233363" indent="-233363" algn="l" defTabSz="914400" rtl="0" eaLnBrk="1" latinLnBrk="0" hangingPunct="1">
        <a:spcBef>
          <a:spcPct val="20000"/>
        </a:spcBef>
        <a:buClr>
          <a:srgbClr val="BB0F20"/>
        </a:buClr>
        <a:buSzPct val="120000"/>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457200" indent="-225425" algn="l" defTabSz="914400" rtl="0" eaLnBrk="1" latinLnBrk="0" hangingPunct="1">
        <a:spcBef>
          <a:spcPct val="20000"/>
        </a:spcBef>
        <a:buClr>
          <a:srgbClr val="0D67A7"/>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679450" indent="-228600" algn="l" defTabSz="736600" rtl="0" eaLnBrk="1" latinLnBrk="0" hangingPunct="1">
        <a:spcBef>
          <a:spcPct val="20000"/>
        </a:spcBef>
        <a:buClr>
          <a:srgbClr val="BB0F20"/>
        </a:buClr>
        <a:buFont typeface="Arial" panose="020B0604020202020204" pitchFamily="34" charset="0"/>
        <a:buChar char="•"/>
        <a:tabLst>
          <a:tab pos="804863" algn="l"/>
        </a:tabLst>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5698"/>
            <a:ext cx="8229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370108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08446C"/>
          </a:solidFill>
          <a:latin typeface="Arial Narrow" panose="020B0606020202030204" pitchFamily="34" charset="0"/>
          <a:ea typeface="+mj-ea"/>
          <a:cs typeface="+mj-cs"/>
        </a:defRPr>
      </a:lvl1pPr>
    </p:titleStyle>
    <p:bodyStyle>
      <a:lvl1pPr marL="233363" indent="-233363" algn="l" defTabSz="914400" rtl="0" eaLnBrk="1" latinLnBrk="0" hangingPunct="1">
        <a:spcBef>
          <a:spcPct val="20000"/>
        </a:spcBef>
        <a:buClr>
          <a:srgbClr val="BB0F20"/>
        </a:buClr>
        <a:buSzPct val="120000"/>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457200" indent="-225425" algn="l" defTabSz="914400" rtl="0" eaLnBrk="1" latinLnBrk="0" hangingPunct="1">
        <a:spcBef>
          <a:spcPct val="20000"/>
        </a:spcBef>
        <a:buClr>
          <a:srgbClr val="0D67A7"/>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679450" indent="-228600" algn="l" defTabSz="736600" rtl="0" eaLnBrk="1" latinLnBrk="0" hangingPunct="1">
        <a:spcBef>
          <a:spcPct val="20000"/>
        </a:spcBef>
        <a:buClr>
          <a:srgbClr val="BB0F20"/>
        </a:buClr>
        <a:buFont typeface="Arial" panose="020B0604020202020204" pitchFamily="34" charset="0"/>
        <a:buChar char="•"/>
        <a:tabLst>
          <a:tab pos="804863" algn="l"/>
        </a:tabLst>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8229600" cy="3455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Slide Number Placeholder 12"/>
          <p:cNvSpPr>
            <a:spLocks noGrp="1"/>
          </p:cNvSpPr>
          <p:nvPr>
            <p:ph type="sldNum" sz="quarter" idx="4"/>
          </p:nvPr>
        </p:nvSpPr>
        <p:spPr>
          <a:xfrm>
            <a:off x="6858000" y="152400"/>
            <a:ext cx="1862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B08A4-15B8-4CD4-81EB-A01936CB380E}"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12"/>
          <p:cNvSpPr txBox="1">
            <a:spLocks/>
          </p:cNvSpPr>
          <p:nvPr userDrawn="1"/>
        </p:nvSpPr>
        <p:spPr>
          <a:xfrm>
            <a:off x="121069" y="171061"/>
            <a:ext cx="6866328" cy="49317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dirty="0" smtClean="0">
                <a:solidFill>
                  <a:srgbClr val="0DA732">
                    <a:lumMod val="75000"/>
                  </a:srgbClr>
                </a:solidFill>
                <a:latin typeface="Cambria" panose="02040503050406030204" pitchFamily="18" charset="0"/>
                <a:cs typeface="JasmineUPC" panose="02020603050405020304" pitchFamily="18" charset="-34"/>
              </a:rPr>
              <a:t>Broadband Opportunity Council</a:t>
            </a:r>
            <a:r>
              <a:rPr lang="en-US" sz="3200" dirty="0" smtClean="0">
                <a:solidFill>
                  <a:srgbClr val="0DA732">
                    <a:lumMod val="75000"/>
                  </a:srgbClr>
                </a:solidFill>
                <a:latin typeface="Cambria" panose="02040503050406030204" pitchFamily="18" charset="0"/>
              </a:rPr>
              <a:t> </a:t>
            </a:r>
            <a:endParaRPr lang="en-US" sz="3200" dirty="0">
              <a:solidFill>
                <a:srgbClr val="0DA732">
                  <a:lumMod val="75000"/>
                </a:srgbClr>
              </a:solidFill>
              <a:latin typeface="Cambria" panose="02040503050406030204" pitchFamily="18" charset="0"/>
            </a:endParaRPr>
          </a:p>
        </p:txBody>
      </p:sp>
      <p:pic>
        <p:nvPicPr>
          <p:cNvPr id="11" name="Picture 2" descr="Home"/>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75970"/>
          <a:stretch/>
        </p:blipFill>
        <p:spPr bwMode="auto">
          <a:xfrm>
            <a:off x="8139469" y="6126205"/>
            <a:ext cx="808215" cy="5605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68951" y="6221566"/>
            <a:ext cx="4110670" cy="430887"/>
          </a:xfrm>
          <a:prstGeom prst="rect">
            <a:avLst/>
          </a:prstGeom>
          <a:noFill/>
        </p:spPr>
        <p:txBody>
          <a:bodyPr wrap="square" rtlCol="0">
            <a:spAutoFit/>
          </a:bodyPr>
          <a:lstStyle/>
          <a:p>
            <a:r>
              <a:rPr lang="en-US" sz="1100" b="1" dirty="0" smtClean="0">
                <a:solidFill>
                  <a:srgbClr val="FFFFFF">
                    <a:lumMod val="50000"/>
                  </a:srgbClr>
                </a:solidFill>
                <a:latin typeface="Arial" panose="020B0604020202020204" pitchFamily="34" charset="0"/>
                <a:cs typeface="Arial" panose="020B0604020202020204" pitchFamily="34" charset="0"/>
              </a:rPr>
              <a:t>Department of Commerce</a:t>
            </a:r>
          </a:p>
          <a:p>
            <a:r>
              <a:rPr lang="en-US" sz="1100" dirty="0" smtClean="0">
                <a:solidFill>
                  <a:srgbClr val="FFFFFF">
                    <a:lumMod val="50000"/>
                  </a:srgbClr>
                </a:solidFill>
                <a:latin typeface="Arial" panose="020B0604020202020204" pitchFamily="34" charset="0"/>
                <a:cs typeface="Arial" panose="020B0604020202020204" pitchFamily="34" charset="0"/>
              </a:rPr>
              <a:t>National Telecommunications and Information Administration</a:t>
            </a:r>
            <a:endParaRPr lang="en-US" sz="1100" dirty="0">
              <a:solidFill>
                <a:srgbClr val="FFFFFF">
                  <a:lumMod val="50000"/>
                </a:srgbClr>
              </a:solidFill>
              <a:latin typeface="Arial" panose="020B0604020202020204" pitchFamily="34" charset="0"/>
              <a:cs typeface="Arial" panose="020B0604020202020204" pitchFamily="34" charset="0"/>
            </a:endParaRPr>
          </a:p>
        </p:txBody>
      </p:sp>
      <p:sp>
        <p:nvSpPr>
          <p:cNvPr id="16" name="TextBox 15"/>
          <p:cNvSpPr txBox="1"/>
          <p:nvPr userDrawn="1"/>
        </p:nvSpPr>
        <p:spPr>
          <a:xfrm>
            <a:off x="5308596" y="6269388"/>
            <a:ext cx="2830873" cy="430887"/>
          </a:xfrm>
          <a:prstGeom prst="rect">
            <a:avLst/>
          </a:prstGeom>
          <a:noFill/>
        </p:spPr>
        <p:txBody>
          <a:bodyPr wrap="square" rtlCol="0">
            <a:spAutoFit/>
          </a:bodyPr>
          <a:lstStyle/>
          <a:p>
            <a:pPr algn="r"/>
            <a:r>
              <a:rPr lang="en-US" sz="1100" b="1" dirty="0" smtClean="0">
                <a:solidFill>
                  <a:srgbClr val="FFFFFF">
                    <a:lumMod val="50000"/>
                  </a:srgbClr>
                </a:solidFill>
                <a:latin typeface="Arial" panose="020B0604020202020204" pitchFamily="34" charset="0"/>
                <a:cs typeface="Arial" panose="020B0604020202020204" pitchFamily="34" charset="0"/>
              </a:rPr>
              <a:t>Department of Agriculture</a:t>
            </a:r>
          </a:p>
          <a:p>
            <a:pPr algn="r"/>
            <a:r>
              <a:rPr lang="en-US" sz="1100" dirty="0" smtClean="0">
                <a:solidFill>
                  <a:srgbClr val="FFFFFF">
                    <a:lumMod val="50000"/>
                  </a:srgbClr>
                </a:solidFill>
                <a:latin typeface="Arial" panose="020B0604020202020204" pitchFamily="34" charset="0"/>
                <a:cs typeface="Arial" panose="020B0604020202020204" pitchFamily="34" charset="0"/>
              </a:rPr>
              <a:t>Rural Development</a:t>
            </a:r>
            <a:endParaRPr lang="en-US" sz="1100" dirty="0">
              <a:solidFill>
                <a:srgbClr val="FFFFFF">
                  <a:lumMod val="50000"/>
                </a:srgbClr>
              </a:solidFill>
              <a:latin typeface="Arial" panose="020B0604020202020204" pitchFamily="34" charset="0"/>
              <a:cs typeface="Arial" panose="020B0604020202020204" pitchFamily="34" charset="0"/>
            </a:endParaRPr>
          </a:p>
        </p:txBody>
      </p:sp>
      <p:cxnSp>
        <p:nvCxnSpPr>
          <p:cNvPr id="17" name="Straight Connector 16"/>
          <p:cNvCxnSpPr/>
          <p:nvPr userDrawn="1"/>
        </p:nvCxnSpPr>
        <p:spPr>
          <a:xfrm>
            <a:off x="92824" y="6052962"/>
            <a:ext cx="89549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5250" y="709960"/>
            <a:ext cx="89549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12" t="5273" r="78896" b="5273"/>
          <a:stretch/>
        </p:blipFill>
        <p:spPr>
          <a:xfrm>
            <a:off x="121069" y="6052962"/>
            <a:ext cx="747882" cy="768096"/>
          </a:xfrm>
          <a:prstGeom prst="rect">
            <a:avLst/>
          </a:prstGeom>
        </p:spPr>
      </p:pic>
    </p:spTree>
    <p:extLst>
      <p:ext uri="{BB962C8B-B14F-4D97-AF65-F5344CB8AC3E}">
        <p14:creationId xmlns:p14="http://schemas.microsoft.com/office/powerpoint/2010/main" val="514253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rgbClr val="08446C"/>
          </a:solidFill>
          <a:latin typeface="Cambria" panose="02040503050406030204" pitchFamily="18" charset="0"/>
          <a:ea typeface="+mj-ea"/>
          <a:cs typeface="+mj-cs"/>
        </a:defRPr>
      </a:lvl1pPr>
    </p:titleStyle>
    <p:bodyStyle>
      <a:lvl1pPr marL="233363" indent="-233363" algn="l" defTabSz="914400" rtl="0" eaLnBrk="1" latinLnBrk="0" hangingPunct="1">
        <a:spcBef>
          <a:spcPct val="20000"/>
        </a:spcBef>
        <a:buClr>
          <a:schemeClr val="accent6">
            <a:lumMod val="75000"/>
          </a:schemeClr>
        </a:buClr>
        <a:buSzPct val="120000"/>
        <a:buFont typeface="Arial" panose="020B0604020202020204" pitchFamily="34" charset="0"/>
        <a:buChar char="•"/>
        <a:defRPr sz="2000" kern="1200">
          <a:solidFill>
            <a:schemeClr val="tx1"/>
          </a:solidFill>
          <a:latin typeface="Cambria" panose="02040503050406030204" pitchFamily="18" charset="0"/>
          <a:ea typeface="+mn-ea"/>
          <a:cs typeface="+mn-cs"/>
        </a:defRPr>
      </a:lvl1pPr>
      <a:lvl2pPr marL="457200" indent="-225425" algn="l" defTabSz="914400" rtl="0" eaLnBrk="1" latinLnBrk="0" hangingPunct="1">
        <a:spcBef>
          <a:spcPct val="20000"/>
        </a:spcBef>
        <a:buClr>
          <a:srgbClr val="0D67A7"/>
        </a:buClr>
        <a:buFont typeface="Arial" panose="020B0604020202020204" pitchFamily="34" charset="0"/>
        <a:buChar char="–"/>
        <a:defRPr sz="2000" kern="1200">
          <a:solidFill>
            <a:schemeClr val="tx1"/>
          </a:solidFill>
          <a:latin typeface="Cambria" panose="02040503050406030204" pitchFamily="18" charset="0"/>
          <a:ea typeface="+mn-ea"/>
          <a:cs typeface="+mn-cs"/>
        </a:defRPr>
      </a:lvl2pPr>
      <a:lvl3pPr marL="679450" indent="-228600" algn="l" defTabSz="736600" rtl="0" eaLnBrk="1" latinLnBrk="0" hangingPunct="1">
        <a:spcBef>
          <a:spcPct val="20000"/>
        </a:spcBef>
        <a:buClr>
          <a:schemeClr val="accent6">
            <a:lumMod val="75000"/>
          </a:schemeClr>
        </a:buClr>
        <a:buFont typeface="Arial" panose="020B0604020202020204" pitchFamily="34" charset="0"/>
        <a:buChar char="•"/>
        <a:tabLst>
          <a:tab pos="804863" algn="l"/>
        </a:tabLst>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ntia.doc.gov/report/2015/asr-analytics-reports-and-case-studies" TargetMode="External"/><Relationship Id="rId2" Type="http://schemas.openxmlformats.org/officeDocument/2006/relationships/hyperlink" Target="http://www2.ntia.doc.gov/toolkit" TargetMode="External"/><Relationship Id="rId1" Type="http://schemas.openxmlformats.org/officeDocument/2006/relationships/slideLayout" Target="../slideLayouts/slideLayout2.xml"/><Relationship Id="rId4" Type="http://schemas.openxmlformats.org/officeDocument/2006/relationships/hyperlink" Target="http://www2.ntia.doc.gov/files/ntia_ppp_010515.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www.ntia.doc.gov/federal-register-notice/2015/broadband-opportunity-council-comment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www.us-ignite.org/"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whitehouse.gov/the-press-office/2015/01/13/fact-sheet-broadband-works-promoting-competition-local-choice-next-gener" TargetMode="External"/><Relationship Id="rId2" Type="http://schemas.openxmlformats.org/officeDocument/2006/relationships/hyperlink" Target="https://www.whitehouse.gov/the-press-office/2015/03/23/presidential-memorandum-expanding-broadband-deployment-and-adoption-addr" TargetMode="External"/><Relationship Id="rId1" Type="http://schemas.openxmlformats.org/officeDocument/2006/relationships/slideLayout" Target="../slideLayouts/slideLayout10.xml"/><Relationship Id="rId4" Type="http://schemas.openxmlformats.org/officeDocument/2006/relationships/hyperlink" Target="http://www.ntia.doc.gov/files/ntia/publications/fr_boc_notice_and_rfc_4-29-15.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2.ntia.doc.gov/" TargetMode="External"/><Relationship Id="rId2" Type="http://schemas.openxmlformats.org/officeDocument/2006/relationships/hyperlink" Target="mailto:broadbandusa@ntia.doc.gov" TargetMode="Externa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hyperlink" Target="http://www2.ntia.doc.gov/BTOPma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1800" dirty="0" smtClean="0">
                <a:solidFill>
                  <a:schemeClr val="bg2">
                    <a:lumMod val="50000"/>
                  </a:schemeClr>
                </a:solidFill>
              </a:rPr>
              <a:t>Presented by Laura Breeden, June 18, 2015</a:t>
            </a:r>
            <a:endParaRPr lang="en-US" sz="1800" dirty="0">
              <a:solidFill>
                <a:schemeClr val="bg2">
                  <a:lumMod val="50000"/>
                </a:schemeClr>
              </a:solidFill>
            </a:endParaRPr>
          </a:p>
        </p:txBody>
      </p:sp>
      <p:sp>
        <p:nvSpPr>
          <p:cNvPr id="3" name="Text Placeholder 2"/>
          <p:cNvSpPr>
            <a:spLocks noGrp="1"/>
          </p:cNvSpPr>
          <p:nvPr>
            <p:ph type="body" sz="quarter" idx="13"/>
          </p:nvPr>
        </p:nvSpPr>
        <p:spPr/>
        <p:txBody>
          <a:bodyPr>
            <a:normAutofit fontScale="85000" lnSpcReduction="10000"/>
          </a:bodyPr>
          <a:lstStyle/>
          <a:p>
            <a:r>
              <a:rPr lang="en-US" dirty="0" smtClean="0"/>
              <a:t>A webinar for the </a:t>
            </a:r>
            <a:r>
              <a:rPr lang="en-US" dirty="0" err="1" smtClean="0"/>
              <a:t>Blandin</a:t>
            </a:r>
            <a:r>
              <a:rPr lang="en-US" dirty="0" smtClean="0"/>
              <a:t> Foundation Community Broadband Program</a:t>
            </a:r>
            <a:endParaRPr lang="en-US" dirty="0"/>
          </a:p>
        </p:txBody>
      </p:sp>
      <p:sp>
        <p:nvSpPr>
          <p:cNvPr id="4" name="Title 3"/>
          <p:cNvSpPr>
            <a:spLocks noGrp="1"/>
          </p:cNvSpPr>
          <p:nvPr>
            <p:ph type="title"/>
          </p:nvPr>
        </p:nvSpPr>
        <p:spPr/>
        <p:txBody>
          <a:bodyPr>
            <a:normAutofit fontScale="90000"/>
          </a:bodyPr>
          <a:lstStyle/>
          <a:p>
            <a:r>
              <a:rPr lang="en-US" dirty="0" smtClean="0"/>
              <a:t>BroadbandUSA and the Broadband Opportunity Council</a:t>
            </a:r>
            <a:endParaRPr lang="en-US" dirty="0"/>
          </a:p>
        </p:txBody>
      </p:sp>
    </p:spTree>
    <p:extLst>
      <p:ext uri="{BB962C8B-B14F-4D97-AF65-F5344CB8AC3E}">
        <p14:creationId xmlns:p14="http://schemas.microsoft.com/office/powerpoint/2010/main" val="385346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NTIA will establish interagency partnerships to encourage broadband investment and adoption</a:t>
            </a:r>
            <a:endParaRPr lang="en-US" dirty="0"/>
          </a:p>
        </p:txBody>
      </p:sp>
      <p:sp>
        <p:nvSpPr>
          <p:cNvPr id="3" name="Content Placeholder 2"/>
          <p:cNvSpPr>
            <a:spLocks noGrp="1"/>
          </p:cNvSpPr>
          <p:nvPr>
            <p:ph idx="1"/>
          </p:nvPr>
        </p:nvSpPr>
        <p:spPr/>
        <p:txBody>
          <a:bodyPr>
            <a:normAutofit/>
          </a:bodyPr>
          <a:lstStyle/>
          <a:p>
            <a:r>
              <a:rPr lang="en-US" dirty="0" smtClean="0"/>
              <a:t>Promote </a:t>
            </a:r>
            <a:r>
              <a:rPr lang="en-US" dirty="0"/>
              <a:t>broadband through coordination and education with f</a:t>
            </a:r>
            <a:r>
              <a:rPr lang="en-US" dirty="0" smtClean="0"/>
              <a:t>ederal </a:t>
            </a:r>
            <a:r>
              <a:rPr lang="en-US" dirty="0"/>
              <a:t>agency colleagues</a:t>
            </a:r>
            <a:r>
              <a:rPr lang="en-US" dirty="0" smtClean="0"/>
              <a:t> </a:t>
            </a:r>
          </a:p>
          <a:p>
            <a:r>
              <a:rPr lang="en-US" dirty="0" smtClean="0"/>
              <a:t>NTIA and partner agencies will identify and address policy barriers</a:t>
            </a:r>
          </a:p>
          <a:p>
            <a:r>
              <a:rPr lang="en-US" dirty="0" smtClean="0"/>
              <a:t>Broadband Opportunity Council efforts are also paving the way for interagency coordination to support community </a:t>
            </a:r>
            <a:br>
              <a:rPr lang="en-US" dirty="0" smtClean="0"/>
            </a:br>
            <a:r>
              <a:rPr lang="en-US" dirty="0" smtClean="0"/>
              <a:t>broadband efforts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832" y="3563525"/>
            <a:ext cx="2460756" cy="2460756"/>
          </a:xfrm>
          <a:prstGeom prst="rect">
            <a:avLst/>
          </a:prstGeom>
        </p:spPr>
      </p:pic>
    </p:spTree>
    <p:extLst>
      <p:ext uri="{BB962C8B-B14F-4D97-AF65-F5344CB8AC3E}">
        <p14:creationId xmlns:p14="http://schemas.microsoft.com/office/powerpoint/2010/main" val="390770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NTIA staff are available to provide assistance </a:t>
            </a:r>
            <a:r>
              <a:rPr lang="en-US" dirty="0"/>
              <a:t>with </a:t>
            </a:r>
            <a:r>
              <a:rPr lang="en-US" dirty="0" smtClean="0"/>
              <a:t>a </a:t>
            </a:r>
            <a:r>
              <a:rPr lang="en-US" dirty="0"/>
              <a:t>current or planned broadband </a:t>
            </a:r>
            <a:r>
              <a:rPr lang="en-US" dirty="0" smtClean="0"/>
              <a:t>project</a:t>
            </a:r>
            <a:endParaRPr lang="en-US" dirty="0"/>
          </a:p>
        </p:txBody>
      </p:sp>
      <p:sp>
        <p:nvSpPr>
          <p:cNvPr id="3" name="Content Placeholder 2"/>
          <p:cNvSpPr>
            <a:spLocks noGrp="1"/>
          </p:cNvSpPr>
          <p:nvPr>
            <p:ph idx="1"/>
          </p:nvPr>
        </p:nvSpPr>
        <p:spPr>
          <a:xfrm>
            <a:off x="1426464" y="1656350"/>
            <a:ext cx="7244294" cy="4391524"/>
          </a:xfrm>
        </p:spPr>
        <p:txBody>
          <a:bodyPr/>
          <a:lstStyle/>
          <a:p>
            <a:endParaRPr lang="en-US" dirty="0" smtClean="0"/>
          </a:p>
          <a:p>
            <a:r>
              <a:rPr lang="en-US" dirty="0" smtClean="0"/>
              <a:t>(202) 482-2048</a:t>
            </a:r>
          </a:p>
          <a:p>
            <a:endParaRPr lang="en-US" dirty="0"/>
          </a:p>
          <a:p>
            <a:r>
              <a:rPr lang="en-US" dirty="0" smtClean="0"/>
              <a:t>www2.ntia.doc.gov</a:t>
            </a:r>
          </a:p>
          <a:p>
            <a:endParaRPr lang="en-US" dirty="0"/>
          </a:p>
          <a:p>
            <a:r>
              <a:rPr lang="en-US" dirty="0" smtClean="0"/>
              <a:t>BroadbandUSA@ntia.doc.gov</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174" y="1950658"/>
            <a:ext cx="725241" cy="7315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174" y="2868754"/>
            <a:ext cx="725241" cy="73152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611" y="3753322"/>
            <a:ext cx="728366" cy="731520"/>
          </a:xfrm>
          <a:prstGeom prst="rect">
            <a:avLst/>
          </a:prstGeom>
        </p:spPr>
      </p:pic>
    </p:spTree>
    <p:extLst>
      <p:ext uri="{BB962C8B-B14F-4D97-AF65-F5344CB8AC3E}">
        <p14:creationId xmlns:p14="http://schemas.microsoft.com/office/powerpoint/2010/main" val="287543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following resources provide more information on </a:t>
            </a:r>
            <a:r>
              <a:rPr lang="en-US" dirty="0" err="1"/>
              <a:t>BroadbandUSA</a:t>
            </a:r>
            <a:r>
              <a:rPr lang="en-US" dirty="0"/>
              <a:t> and related broadband efforts</a:t>
            </a:r>
          </a:p>
        </p:txBody>
      </p:sp>
      <p:sp>
        <p:nvSpPr>
          <p:cNvPr id="3" name="Content Placeholder 2"/>
          <p:cNvSpPr>
            <a:spLocks noGrp="1"/>
          </p:cNvSpPr>
          <p:nvPr>
            <p:ph idx="1"/>
          </p:nvPr>
        </p:nvSpPr>
        <p:spPr/>
        <p:txBody>
          <a:bodyPr>
            <a:normAutofit/>
          </a:bodyPr>
          <a:lstStyle/>
          <a:p>
            <a:pPr fontAlgn="ctr"/>
            <a:r>
              <a:rPr lang="en-US" dirty="0" smtClean="0"/>
              <a:t>NTIA </a:t>
            </a:r>
            <a:r>
              <a:rPr lang="en-US" dirty="0"/>
              <a:t>Broadband Adoption Toolkit</a:t>
            </a:r>
          </a:p>
          <a:p>
            <a:pPr marL="228600" indent="0">
              <a:buNone/>
            </a:pPr>
            <a:r>
              <a:rPr lang="en-US" dirty="0">
                <a:hlinkClick r:id="rId2"/>
              </a:rPr>
              <a:t>http://www2.ntia.doc.gov/toolkit</a:t>
            </a:r>
            <a:r>
              <a:rPr lang="en-US" dirty="0"/>
              <a:t> </a:t>
            </a:r>
          </a:p>
          <a:p>
            <a:pPr fontAlgn="ctr"/>
            <a:r>
              <a:rPr lang="en-US" dirty="0"/>
              <a:t>BTOP Economic &amp; Social Impact Study</a:t>
            </a:r>
          </a:p>
          <a:p>
            <a:pPr marL="228600" indent="0">
              <a:buNone/>
            </a:pPr>
            <a:r>
              <a:rPr lang="en-US" dirty="0">
                <a:hlinkClick r:id="rId3"/>
              </a:rPr>
              <a:t>http://www.ntia.doc.gov/report/2015/asr-analytics-reports-and-case-studies</a:t>
            </a:r>
            <a:endParaRPr lang="en-US" dirty="0"/>
          </a:p>
          <a:p>
            <a:pPr fontAlgn="ctr"/>
            <a:r>
              <a:rPr lang="en-US" dirty="0"/>
              <a:t>NTIA Public-Private Partnership Guide</a:t>
            </a:r>
          </a:p>
          <a:p>
            <a:pPr marL="228600" indent="0" fontAlgn="ctr">
              <a:buNone/>
              <a:tabLst>
                <a:tab pos="228600" algn="l"/>
              </a:tabLst>
            </a:pPr>
            <a:r>
              <a:rPr lang="en-US" dirty="0">
                <a:hlinkClick r:id="rId4"/>
              </a:rPr>
              <a:t>http://www2.ntia.doc.gov/files/ntia_ppp_010515.pdf</a:t>
            </a:r>
            <a:r>
              <a:rPr lang="en-US" dirty="0"/>
              <a:t> </a:t>
            </a:r>
          </a:p>
          <a:p>
            <a:endParaRPr lang="en-US" dirty="0"/>
          </a:p>
        </p:txBody>
      </p:sp>
    </p:spTree>
    <p:extLst>
      <p:ext uri="{BB962C8B-B14F-4D97-AF65-F5344CB8AC3E}">
        <p14:creationId xmlns:p14="http://schemas.microsoft.com/office/powerpoint/2010/main" val="773624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The Broadband Opportunity Council</a:t>
            </a:r>
            <a:endParaRPr lang="en-US" dirty="0"/>
          </a:p>
        </p:txBody>
      </p:sp>
    </p:spTree>
    <p:extLst>
      <p:ext uri="{BB962C8B-B14F-4D97-AF65-F5344CB8AC3E}">
        <p14:creationId xmlns:p14="http://schemas.microsoft.com/office/powerpoint/2010/main" val="348661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 March 2015, President Obama established the Broadband Opportunity Council (BOC)</a:t>
            </a:r>
            <a:endParaRPr lang="en-US" dirty="0"/>
          </a:p>
        </p:txBody>
      </p:sp>
      <p:sp>
        <p:nvSpPr>
          <p:cNvPr id="3" name="Content Placeholder 2"/>
          <p:cNvSpPr>
            <a:spLocks noGrp="1"/>
          </p:cNvSpPr>
          <p:nvPr>
            <p:ph idx="1"/>
          </p:nvPr>
        </p:nvSpPr>
        <p:spPr/>
        <p:txBody>
          <a:bodyPr>
            <a:noAutofit/>
          </a:bodyPr>
          <a:lstStyle/>
          <a:p>
            <a:endParaRPr lang="en-US" dirty="0"/>
          </a:p>
          <a:p>
            <a:r>
              <a:rPr lang="en-US" dirty="0"/>
              <a:t> </a:t>
            </a:r>
            <a:r>
              <a:rPr lang="en-US" dirty="0" smtClean="0"/>
              <a:t>“Access </a:t>
            </a:r>
            <a:r>
              <a:rPr lang="en-US" dirty="0"/>
              <a:t>to high-speed broadband is no longer a luxury; it is a necessity for American families, businesses, and consumers</a:t>
            </a:r>
            <a:r>
              <a:rPr lang="en-US" dirty="0" smtClean="0"/>
              <a:t>.” </a:t>
            </a:r>
          </a:p>
          <a:p>
            <a:r>
              <a:rPr lang="en-US" dirty="0" smtClean="0"/>
              <a:t>“The </a:t>
            </a:r>
            <a:r>
              <a:rPr lang="en-US" dirty="0"/>
              <a:t>Federal Government has an important role to play in developing coordinated policies to promote broadband deployment and adoption, including promoting best practices, breaking down regulatory barriers, and encouraging further investment. Doing so will help deliver higher quality, lower cost broadband to more families, businesses, and communities and allow communities to benefit fully from those investments</a:t>
            </a:r>
            <a:r>
              <a:rPr lang="en-US" dirty="0" smtClean="0"/>
              <a:t>.” </a:t>
            </a:r>
            <a:endParaRPr lang="en-US" dirty="0"/>
          </a:p>
        </p:txBody>
      </p:sp>
    </p:spTree>
    <p:extLst>
      <p:ext uri="{BB962C8B-B14F-4D97-AF65-F5344CB8AC3E}">
        <p14:creationId xmlns:p14="http://schemas.microsoft.com/office/powerpoint/2010/main" val="1065801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709866"/>
            <a:ext cx="8375566" cy="838200"/>
          </a:xfrm>
        </p:spPr>
        <p:txBody>
          <a:bodyPr>
            <a:noAutofit/>
          </a:bodyPr>
          <a:lstStyle/>
          <a:p>
            <a:r>
              <a:rPr lang="en-US" sz="3200" dirty="0" smtClean="0"/>
              <a:t>The BOC’s goal is to improve federal </a:t>
            </a:r>
            <a:r>
              <a:rPr lang="en-US" sz="3200" dirty="0" smtClean="0"/>
              <a:t>coordination of broadband policies and actions</a:t>
            </a:r>
            <a:endParaRPr lang="en-US" sz="3200" dirty="0"/>
          </a:p>
        </p:txBody>
      </p:sp>
      <p:sp>
        <p:nvSpPr>
          <p:cNvPr id="3" name="Content Placeholder 2"/>
          <p:cNvSpPr>
            <a:spLocks noGrp="1"/>
          </p:cNvSpPr>
          <p:nvPr>
            <p:ph idx="1"/>
          </p:nvPr>
        </p:nvSpPr>
        <p:spPr/>
        <p:txBody>
          <a:bodyPr>
            <a:normAutofit/>
          </a:bodyPr>
          <a:lstStyle/>
          <a:p>
            <a:r>
              <a:rPr lang="en-US" dirty="0" smtClean="0"/>
              <a:t>The BOC aims to coordinate federal </a:t>
            </a:r>
            <a:r>
              <a:rPr lang="en-US" dirty="0"/>
              <a:t>policies to promote broadband </a:t>
            </a:r>
            <a:r>
              <a:rPr lang="en-US" dirty="0" smtClean="0"/>
              <a:t>deployment, competition </a:t>
            </a:r>
            <a:r>
              <a:rPr lang="en-US" dirty="0"/>
              <a:t>and adoption by:</a:t>
            </a:r>
          </a:p>
          <a:p>
            <a:pPr lvl="1"/>
            <a:r>
              <a:rPr lang="en-US" dirty="0"/>
              <a:t>Addressing regulatory barriers</a:t>
            </a:r>
          </a:p>
          <a:p>
            <a:pPr lvl="1"/>
            <a:r>
              <a:rPr lang="en-US" dirty="0"/>
              <a:t>Encouraging public and private investment</a:t>
            </a:r>
          </a:p>
          <a:p>
            <a:pPr lvl="1"/>
            <a:r>
              <a:rPr lang="en-US" dirty="0"/>
              <a:t>Promoting broadband adoption and meaningful use</a:t>
            </a:r>
          </a:p>
          <a:p>
            <a:r>
              <a:rPr lang="en-US" dirty="0" smtClean="0"/>
              <a:t>The </a:t>
            </a:r>
            <a:r>
              <a:rPr lang="en-US" dirty="0"/>
              <a:t>Council’s activities include:</a:t>
            </a:r>
          </a:p>
          <a:p>
            <a:pPr lvl="1"/>
            <a:r>
              <a:rPr lang="en-US" dirty="0" smtClean="0"/>
              <a:t>Surveying federal agencies about broadband programs and regulations</a:t>
            </a:r>
            <a:endParaRPr lang="en-US" dirty="0"/>
          </a:p>
          <a:p>
            <a:pPr lvl="1"/>
            <a:r>
              <a:rPr lang="en-US" dirty="0"/>
              <a:t>Gathering </a:t>
            </a:r>
            <a:r>
              <a:rPr lang="en-US" dirty="0" smtClean="0"/>
              <a:t>action recommendations </a:t>
            </a:r>
            <a:r>
              <a:rPr lang="en-US" dirty="0"/>
              <a:t>from agencies</a:t>
            </a:r>
          </a:p>
          <a:p>
            <a:pPr lvl="1"/>
            <a:r>
              <a:rPr lang="en-US" dirty="0"/>
              <a:t>Submitting a final </a:t>
            </a:r>
            <a:r>
              <a:rPr lang="en-US" dirty="0" smtClean="0"/>
              <a:t>action agenda to </a:t>
            </a:r>
            <a:r>
              <a:rPr lang="en-US" dirty="0"/>
              <a:t>the President in August</a:t>
            </a:r>
          </a:p>
          <a:p>
            <a:endParaRPr lang="en-US" dirty="0"/>
          </a:p>
        </p:txBody>
      </p:sp>
    </p:spTree>
    <p:extLst>
      <p:ext uri="{BB962C8B-B14F-4D97-AF65-F5344CB8AC3E}">
        <p14:creationId xmlns:p14="http://schemas.microsoft.com/office/powerpoint/2010/main" val="181850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BOC includes more than 25 Federal government agencies and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668199"/>
              </p:ext>
            </p:extLst>
          </p:nvPr>
        </p:nvGraphicFramePr>
        <p:xfrm>
          <a:off x="272823" y="1647291"/>
          <a:ext cx="8668876" cy="4754880"/>
        </p:xfrm>
        <a:graphic>
          <a:graphicData uri="http://schemas.openxmlformats.org/drawingml/2006/table">
            <a:tbl>
              <a:tblPr firstRow="1" bandRow="1">
                <a:tableStyleId>{5C22544A-7EE6-4342-B048-85BDC9FD1C3A}</a:tableStyleId>
              </a:tblPr>
              <a:tblGrid>
                <a:gridCol w="2376248"/>
                <a:gridCol w="1958190"/>
                <a:gridCol w="932927"/>
                <a:gridCol w="3401511"/>
              </a:tblGrid>
              <a:tr h="370840">
                <a:tc gridSpan="4">
                  <a:txBody>
                    <a:bodyPr/>
                    <a:lstStyle/>
                    <a:p>
                      <a:pPr algn="ctr"/>
                      <a:r>
                        <a:rPr lang="en-US" sz="2400" dirty="0" smtClean="0">
                          <a:latin typeface="+mj-lt"/>
                        </a:rPr>
                        <a:t>Co-Chairs</a:t>
                      </a:r>
                      <a:endParaRPr lang="en-US" sz="24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r h="370840">
                <a:tc gridSpan="2">
                  <a:txBody>
                    <a:bodyPr/>
                    <a:lstStyle/>
                    <a:p>
                      <a:pPr marL="169863" marR="0" indent="-169863" algn="ctr" defTabSz="914400" rtl="0" eaLnBrk="1" fontAlgn="auto" latinLnBrk="0" hangingPunct="1">
                        <a:lnSpc>
                          <a:spcPct val="100000"/>
                        </a:lnSpc>
                        <a:spcBef>
                          <a:spcPts val="0"/>
                        </a:spcBef>
                        <a:spcAft>
                          <a:spcPts val="0"/>
                        </a:spcAft>
                        <a:buClr>
                          <a:schemeClr val="accent6">
                            <a:lumMod val="50000"/>
                          </a:schemeClr>
                        </a:buClr>
                        <a:buSzTx/>
                        <a:buFont typeface="Arial" panose="020B0604020202020204" pitchFamily="34" charset="0"/>
                        <a:buChar char="•"/>
                        <a:tabLst/>
                        <a:defRPr/>
                      </a:pPr>
                      <a:r>
                        <a:rPr lang="en-US" sz="2000" kern="1200" dirty="0" smtClean="0">
                          <a:solidFill>
                            <a:schemeClr val="dk1"/>
                          </a:solidFill>
                          <a:latin typeface="+mj-lt"/>
                          <a:ea typeface="+mn-ea"/>
                          <a:cs typeface="+mn-cs"/>
                        </a:rPr>
                        <a:t>Commerce (NTIA)</a:t>
                      </a:r>
                      <a:endParaRPr lang="en-US" sz="2000" kern="1200" dirty="0">
                        <a:solidFill>
                          <a:schemeClr val="dk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285750" indent="-285750" algn="l" defTabSz="914400" rtl="0" eaLnBrk="1" latinLnBrk="0" hangingPunct="1">
                        <a:buClr>
                          <a:schemeClr val="accent6">
                            <a:lumMod val="50000"/>
                          </a:schemeClr>
                        </a:buClr>
                        <a:buFont typeface="Arial" panose="020B0604020202020204" pitchFamily="34" charset="0"/>
                        <a:buChar char="•"/>
                      </a:pPr>
                      <a:endParaRPr lang="en-US" sz="1600" kern="1200" dirty="0">
                        <a:solidFill>
                          <a:schemeClr val="dk1"/>
                        </a:solidFill>
                        <a:latin typeface="Corbel" panose="020B0503020204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marL="169863" marR="0" indent="-169863" algn="ctr" defTabSz="914400" rtl="0" eaLnBrk="1" fontAlgn="auto" latinLnBrk="0" hangingPunct="1">
                        <a:lnSpc>
                          <a:spcPct val="100000"/>
                        </a:lnSpc>
                        <a:spcBef>
                          <a:spcPts val="0"/>
                        </a:spcBef>
                        <a:spcAft>
                          <a:spcPts val="0"/>
                        </a:spcAft>
                        <a:buClr>
                          <a:schemeClr val="accent6">
                            <a:lumMod val="50000"/>
                          </a:schemeClr>
                        </a:buClr>
                        <a:buSzTx/>
                        <a:buFont typeface="Arial" panose="020B0604020202020204" pitchFamily="34" charset="0"/>
                        <a:buChar char="•"/>
                        <a:tabLst/>
                        <a:defRPr/>
                      </a:pPr>
                      <a:r>
                        <a:rPr lang="en-US" sz="2000" kern="1200" dirty="0" smtClean="0">
                          <a:solidFill>
                            <a:schemeClr val="dk1"/>
                          </a:solidFill>
                          <a:latin typeface="+mj-lt"/>
                          <a:ea typeface="+mn-ea"/>
                          <a:cs typeface="+mn-cs"/>
                        </a:rPr>
                        <a:t>Agriculture (Rural Development)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tc>
              </a:tr>
              <a:tr h="362321">
                <a:tc gridSpan="4">
                  <a:txBody>
                    <a:bodyPr/>
                    <a:lstStyle/>
                    <a:p>
                      <a:pPr algn="ctr"/>
                      <a:r>
                        <a:rPr lang="en-US" sz="2400" b="1" dirty="0" smtClean="0">
                          <a:solidFill>
                            <a:schemeClr val="bg1"/>
                          </a:solidFill>
                          <a:latin typeface="+mj-lt"/>
                        </a:rPr>
                        <a:t>Members</a:t>
                      </a:r>
                      <a:endParaRPr lang="en-US" sz="2400" b="1" dirty="0">
                        <a:solidFill>
                          <a:schemeClr val="bg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r h="370840">
                <a:tc>
                  <a:txBody>
                    <a:bodyPr/>
                    <a:lstStyle/>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Defense</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State</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Interior</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baseline="0" dirty="0" smtClean="0">
                          <a:solidFill>
                            <a:schemeClr val="dk1"/>
                          </a:solidFill>
                          <a:latin typeface="+mj-lt"/>
                          <a:ea typeface="+mn-ea"/>
                          <a:cs typeface="+mn-cs"/>
                        </a:rPr>
                        <a:t>Labor</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baseline="0" dirty="0" smtClean="0">
                          <a:solidFill>
                            <a:schemeClr val="dk1"/>
                          </a:solidFill>
                          <a:latin typeface="+mj-lt"/>
                          <a:ea typeface="+mn-ea"/>
                          <a:cs typeface="+mn-cs"/>
                        </a:rPr>
                        <a:t>Health and Human Services</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baseline="0" dirty="0" smtClean="0">
                          <a:solidFill>
                            <a:schemeClr val="dk1"/>
                          </a:solidFill>
                          <a:latin typeface="+mj-lt"/>
                          <a:ea typeface="+mn-ea"/>
                          <a:cs typeface="+mn-cs"/>
                        </a:rPr>
                        <a:t>Housing and Urban Development</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baseline="0" dirty="0" smtClean="0">
                          <a:solidFill>
                            <a:schemeClr val="dk1"/>
                          </a:solidFill>
                          <a:latin typeface="+mj-lt"/>
                          <a:ea typeface="+mn-ea"/>
                          <a:cs typeface="+mn-cs"/>
                        </a:rPr>
                        <a:t>Homeland Security</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baseline="0" dirty="0" smtClean="0">
                          <a:solidFill>
                            <a:schemeClr val="dk1"/>
                          </a:solidFill>
                          <a:latin typeface="+mj-lt"/>
                          <a:ea typeface="+mn-ea"/>
                          <a:cs typeface="+mn-cs"/>
                        </a:rPr>
                        <a:t>Justice</a:t>
                      </a:r>
                    </a:p>
                    <a:p>
                      <a:pPr marL="169863" marR="0" indent="-169863" algn="l" defTabSz="914400" rtl="0" eaLnBrk="1" fontAlgn="auto" latinLnBrk="0" hangingPunct="1">
                        <a:lnSpc>
                          <a:spcPct val="100000"/>
                        </a:lnSpc>
                        <a:spcBef>
                          <a:spcPts val="0"/>
                        </a:spcBef>
                        <a:spcAft>
                          <a:spcPts val="0"/>
                        </a:spcAft>
                        <a:buClr>
                          <a:schemeClr val="accent6">
                            <a:lumMod val="50000"/>
                          </a:schemeClr>
                        </a:buClr>
                        <a:buSzTx/>
                        <a:buFont typeface="Arial" panose="020B0604020202020204" pitchFamily="34" charset="0"/>
                        <a:buChar char="•"/>
                        <a:tabLst/>
                        <a:defRPr/>
                      </a:pPr>
                      <a:r>
                        <a:rPr lang="en-US" sz="2000" kern="1200" baseline="0" dirty="0" smtClean="0">
                          <a:solidFill>
                            <a:schemeClr val="dk1"/>
                          </a:solidFill>
                          <a:latin typeface="+mn-lt"/>
                          <a:ea typeface="+mn-ea"/>
                          <a:cs typeface="+mn-cs"/>
                        </a:rPr>
                        <a:t>Transportation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Treasury</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Education</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Veterans Affairs</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Environmental Protection Agency</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General Services Administration</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Small Business Administration</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Institute of Museum and Library Sciences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tc>
                <a:tc>
                  <a:txBody>
                    <a:bodyPr/>
                    <a:lstStyle/>
                    <a:p>
                      <a:pPr marL="169863" marR="0" indent="-169863" algn="l" defTabSz="914400" rtl="0" eaLnBrk="1" fontAlgn="auto" latinLnBrk="0" hangingPunct="1">
                        <a:lnSpc>
                          <a:spcPct val="100000"/>
                        </a:lnSpc>
                        <a:spcBef>
                          <a:spcPts val="0"/>
                        </a:spcBef>
                        <a:spcAft>
                          <a:spcPts val="0"/>
                        </a:spcAft>
                        <a:buClr>
                          <a:schemeClr val="accent6">
                            <a:lumMod val="50000"/>
                          </a:schemeClr>
                        </a:buClr>
                        <a:buSzTx/>
                        <a:buFont typeface="Arial" panose="020B0604020202020204" pitchFamily="34" charset="0"/>
                        <a:buChar char="•"/>
                        <a:tabLst/>
                        <a:defRPr/>
                      </a:pPr>
                      <a:r>
                        <a:rPr lang="en-US" sz="2000" kern="1200" dirty="0" smtClean="0">
                          <a:solidFill>
                            <a:schemeClr val="dk1"/>
                          </a:solidFill>
                          <a:latin typeface="+mj-lt"/>
                          <a:ea typeface="+mn-ea"/>
                          <a:cs typeface="+mn-cs"/>
                        </a:rPr>
                        <a:t>Office of Management and Budget</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National Science Foundation</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Council on Environmental Quality</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Office of Science and Technology Policy</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Council of Economic Advisors</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Domestic Policy Council</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National Economic Council</a:t>
                      </a:r>
                    </a:p>
                    <a:p>
                      <a:pPr marL="169863" indent="-169863" algn="l" defTabSz="914400" rtl="0" eaLnBrk="1" latinLnBrk="0" hangingPunct="1">
                        <a:buClr>
                          <a:schemeClr val="accent6">
                            <a:lumMod val="50000"/>
                          </a:schemeClr>
                        </a:buClr>
                        <a:buFont typeface="Arial" panose="020B0604020202020204" pitchFamily="34" charset="0"/>
                        <a:buChar char="•"/>
                      </a:pPr>
                      <a:r>
                        <a:rPr lang="en-US" sz="2000" kern="1200" dirty="0" smtClean="0">
                          <a:solidFill>
                            <a:schemeClr val="dk1"/>
                          </a:solidFill>
                          <a:latin typeface="+mj-lt"/>
                          <a:ea typeface="+mn-ea"/>
                          <a:cs typeface="+mn-cs"/>
                        </a:rPr>
                        <a:t>National Security Council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6203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BOC members are working together to promote broadband deployment and adoption </a:t>
            </a:r>
          </a:p>
        </p:txBody>
      </p:sp>
      <p:sp>
        <p:nvSpPr>
          <p:cNvPr id="3" name="Content Placeholder 2"/>
          <p:cNvSpPr>
            <a:spLocks noGrp="1"/>
          </p:cNvSpPr>
          <p:nvPr>
            <p:ph idx="1"/>
          </p:nvPr>
        </p:nvSpPr>
        <p:spPr>
          <a:xfrm>
            <a:off x="726140" y="1656350"/>
            <a:ext cx="8417860" cy="4391524"/>
          </a:xfrm>
        </p:spPr>
        <p:txBody>
          <a:bodyPr>
            <a:noAutofit/>
          </a:bodyPr>
          <a:lstStyle/>
          <a:p>
            <a:pPr lvl="0"/>
            <a:r>
              <a:rPr lang="en-US" dirty="0"/>
              <a:t>Engage with industry and other stakeholders to understand </a:t>
            </a:r>
            <a:r>
              <a:rPr lang="en-US" dirty="0" smtClean="0"/>
              <a:t>how the </a:t>
            </a:r>
            <a:r>
              <a:rPr lang="en-US" dirty="0"/>
              <a:t>government can better support the needs of communities seeking </a:t>
            </a:r>
            <a:r>
              <a:rPr lang="en-US" dirty="0" smtClean="0"/>
              <a:t>to improve broadband investment</a:t>
            </a:r>
          </a:p>
          <a:p>
            <a:pPr lvl="0"/>
            <a:endParaRPr lang="en-US" sz="1100" dirty="0" smtClean="0"/>
          </a:p>
          <a:p>
            <a:r>
              <a:rPr lang="en-US" dirty="0" smtClean="0"/>
              <a:t>Survey </a:t>
            </a:r>
            <a:r>
              <a:rPr lang="en-US" dirty="0"/>
              <a:t>existing programs that currently support or could be modified </a:t>
            </a:r>
            <a:r>
              <a:rPr lang="en-US" dirty="0" smtClean="0"/>
              <a:t/>
            </a:r>
            <a:br>
              <a:rPr lang="en-US" dirty="0" smtClean="0"/>
            </a:br>
            <a:r>
              <a:rPr lang="en-US" dirty="0" smtClean="0"/>
              <a:t>to </a:t>
            </a:r>
            <a:r>
              <a:rPr lang="en-US" dirty="0"/>
              <a:t>support broadband competition, deployment or </a:t>
            </a:r>
            <a:r>
              <a:rPr lang="en-US" dirty="0" smtClean="0"/>
              <a:t>adoption</a:t>
            </a:r>
          </a:p>
          <a:p>
            <a:endParaRPr lang="en-US" sz="1100" dirty="0"/>
          </a:p>
          <a:p>
            <a:r>
              <a:rPr lang="en-US" dirty="0" smtClean="0"/>
              <a:t>Identify regulatory barriers that impede broadband deployment or competition</a:t>
            </a:r>
          </a:p>
          <a:p>
            <a:endParaRPr lang="en-US" sz="1100" dirty="0" smtClean="0"/>
          </a:p>
          <a:p>
            <a:r>
              <a:rPr lang="en-US" dirty="0" smtClean="0"/>
              <a:t>Take necessary actions to remove these barriers and re-align existing programs to increase broadband competition, deployment and adoption</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96" y="1725419"/>
            <a:ext cx="685800" cy="69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96" y="3070681"/>
            <a:ext cx="685800" cy="69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296" y="5079291"/>
            <a:ext cx="685800" cy="69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296" y="4082386"/>
            <a:ext cx="685800" cy="685800"/>
          </a:xfrm>
          <a:prstGeom prst="rect">
            <a:avLst/>
          </a:prstGeom>
        </p:spPr>
      </p:pic>
    </p:spTree>
    <p:extLst>
      <p:ext uri="{BB962C8B-B14F-4D97-AF65-F5344CB8AC3E}">
        <p14:creationId xmlns:p14="http://schemas.microsoft.com/office/powerpoint/2010/main" val="146732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Member agencies responded to a comprehensive survey on broadband policy and programs</a:t>
            </a:r>
            <a:endParaRPr lang="en-US" dirty="0"/>
          </a:p>
        </p:txBody>
      </p:sp>
      <p:sp>
        <p:nvSpPr>
          <p:cNvPr id="3" name="Content Placeholder 2"/>
          <p:cNvSpPr>
            <a:spLocks noGrp="1"/>
          </p:cNvSpPr>
          <p:nvPr>
            <p:ph idx="1"/>
          </p:nvPr>
        </p:nvSpPr>
        <p:spPr/>
        <p:txBody>
          <a:bodyPr>
            <a:normAutofit/>
          </a:bodyPr>
          <a:lstStyle/>
          <a:p>
            <a:r>
              <a:rPr lang="en-US" dirty="0" smtClean="0"/>
              <a:t>Each Agency provided information on:</a:t>
            </a:r>
          </a:p>
          <a:p>
            <a:pPr lvl="1">
              <a:buSzPct val="120000"/>
            </a:pPr>
            <a:r>
              <a:rPr lang="en-US" dirty="0"/>
              <a:t>Programs that </a:t>
            </a:r>
            <a:r>
              <a:rPr lang="en-US" b="1" dirty="0"/>
              <a:t>currently</a:t>
            </a:r>
            <a:r>
              <a:rPr lang="en-US" dirty="0"/>
              <a:t> support broadband adoption and deployment</a:t>
            </a:r>
          </a:p>
          <a:p>
            <a:pPr lvl="1"/>
            <a:r>
              <a:rPr lang="en-US" dirty="0"/>
              <a:t>Programs that could </a:t>
            </a:r>
            <a:r>
              <a:rPr lang="en-US" b="1" dirty="0"/>
              <a:t>reasonably be modified </a:t>
            </a:r>
            <a:r>
              <a:rPr lang="en-US" dirty="0"/>
              <a:t>to support broadband adoption and deployment</a:t>
            </a:r>
          </a:p>
          <a:p>
            <a:pPr lvl="1"/>
            <a:r>
              <a:rPr lang="en-US" dirty="0"/>
              <a:t>Agency-specific policies and rules that directly or indirectly facilitate or regulate the investment in or deployment of broadband networks</a:t>
            </a:r>
          </a:p>
          <a:p>
            <a:pPr lvl="1"/>
            <a:endParaRPr lang="en-US" dirty="0" smtClean="0"/>
          </a:p>
          <a:p>
            <a:pPr marL="0" indent="0">
              <a:buNone/>
            </a:pPr>
            <a:r>
              <a:rPr lang="en-US" i="1" dirty="0"/>
              <a:t>Information is intended to reduce regulatory barriers and to encourage and support broadband deployment, competition and </a:t>
            </a:r>
            <a:r>
              <a:rPr lang="en-US" i="1" dirty="0" smtClean="0"/>
              <a:t>adoption</a:t>
            </a:r>
            <a:endParaRPr lang="en-US" i="1" dirty="0"/>
          </a:p>
          <a:p>
            <a:pPr lvl="1"/>
            <a:endParaRPr lang="en-US" dirty="0"/>
          </a:p>
          <a:p>
            <a:endParaRPr lang="en-US" dirty="0"/>
          </a:p>
        </p:txBody>
      </p:sp>
      <p:sp>
        <p:nvSpPr>
          <p:cNvPr id="4" name="Rectangle 3"/>
          <p:cNvSpPr/>
          <p:nvPr/>
        </p:nvSpPr>
        <p:spPr>
          <a:xfrm>
            <a:off x="336176" y="4975412"/>
            <a:ext cx="8256495" cy="847164"/>
          </a:xfrm>
          <a:prstGeom prst="rect">
            <a:avLst/>
          </a:prstGeom>
          <a:noFill/>
          <a:ln w="38100">
            <a:solidFill>
              <a:srgbClr val="0DA7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4069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BOC also released a Request for Comment from public broadband stakeholders</a:t>
            </a:r>
            <a:endParaRPr lang="en-US" dirty="0"/>
          </a:p>
        </p:txBody>
      </p:sp>
      <p:sp>
        <p:nvSpPr>
          <p:cNvPr id="3" name="Content Placeholder 2"/>
          <p:cNvSpPr>
            <a:spLocks noGrp="1"/>
          </p:cNvSpPr>
          <p:nvPr>
            <p:ph idx="1"/>
          </p:nvPr>
        </p:nvSpPr>
        <p:spPr/>
        <p:txBody>
          <a:bodyPr>
            <a:normAutofit/>
          </a:bodyPr>
          <a:lstStyle/>
          <a:p>
            <a:r>
              <a:rPr lang="en-US" dirty="0" smtClean="0"/>
              <a:t>The RFC aimed to:</a:t>
            </a:r>
          </a:p>
          <a:p>
            <a:pPr lvl="1"/>
            <a:r>
              <a:rPr lang="en-US" dirty="0" smtClean="0"/>
              <a:t>Gather </a:t>
            </a:r>
            <a:r>
              <a:rPr lang="en-US" dirty="0"/>
              <a:t>a broad range of stakeholder input</a:t>
            </a:r>
          </a:p>
          <a:p>
            <a:pPr lvl="1"/>
            <a:r>
              <a:rPr lang="en-US" dirty="0"/>
              <a:t>Get firsthand feedback about current issues and </a:t>
            </a:r>
            <a:r>
              <a:rPr lang="en-US" dirty="0" smtClean="0"/>
              <a:t>opportunities</a:t>
            </a:r>
          </a:p>
          <a:p>
            <a:pPr lvl="1"/>
            <a:r>
              <a:rPr lang="en-US" dirty="0" smtClean="0"/>
              <a:t>Identify </a:t>
            </a:r>
            <a:r>
              <a:rPr lang="en-US" dirty="0"/>
              <a:t>key constituencies and stakeholders</a:t>
            </a:r>
          </a:p>
          <a:p>
            <a:pPr lvl="1"/>
            <a:r>
              <a:rPr lang="en-US" dirty="0"/>
              <a:t>Solicit bold new ideas</a:t>
            </a:r>
          </a:p>
          <a:p>
            <a:r>
              <a:rPr lang="en-US" dirty="0" smtClean="0"/>
              <a:t>All </a:t>
            </a:r>
            <a:r>
              <a:rPr lang="en-US" dirty="0"/>
              <a:t>comments </a:t>
            </a:r>
            <a:r>
              <a:rPr lang="en-US" dirty="0" smtClean="0"/>
              <a:t>are public at </a:t>
            </a:r>
            <a:r>
              <a:rPr lang="en-US" u="sng" dirty="0">
                <a:hlinkClick r:id="rId2"/>
              </a:rPr>
              <a:t>http://</a:t>
            </a:r>
            <a:r>
              <a:rPr lang="en-US" u="sng" dirty="0" smtClean="0">
                <a:hlinkClick r:id="rId2"/>
              </a:rPr>
              <a:t>www.ntia.doc.gov/federal-register-notice/2015/broadband-opportunity-council-comments</a:t>
            </a:r>
            <a:endParaRPr lang="en-US" dirty="0"/>
          </a:p>
          <a:p>
            <a:r>
              <a:rPr lang="en-US" dirty="0"/>
              <a:t>Comments will be used </a:t>
            </a:r>
            <a:r>
              <a:rPr lang="en-US" dirty="0" smtClean="0"/>
              <a:t>in drafting the final </a:t>
            </a:r>
            <a:r>
              <a:rPr lang="en-US" dirty="0"/>
              <a:t>report to the President</a:t>
            </a:r>
          </a:p>
          <a:p>
            <a:endParaRPr lang="en-US" dirty="0"/>
          </a:p>
          <a:p>
            <a:endParaRPr lang="en-US" dirty="0"/>
          </a:p>
        </p:txBody>
      </p:sp>
    </p:spTree>
    <p:extLst>
      <p:ext uri="{BB962C8B-B14F-4D97-AF65-F5344CB8AC3E}">
        <p14:creationId xmlns:p14="http://schemas.microsoft.com/office/powerpoint/2010/main" val="2572693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57200" y="2396415"/>
            <a:ext cx="4040188" cy="3017671"/>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35881" y="1865470"/>
            <a:ext cx="4041775" cy="3018856"/>
          </a:xfrm>
        </p:spPr>
      </p:pic>
      <p:sp>
        <p:nvSpPr>
          <p:cNvPr id="4" name="Title 3"/>
          <p:cNvSpPr>
            <a:spLocks noGrp="1"/>
          </p:cNvSpPr>
          <p:nvPr>
            <p:ph type="title"/>
          </p:nvPr>
        </p:nvSpPr>
        <p:spPr/>
        <p:txBody>
          <a:bodyPr/>
          <a:lstStyle/>
          <a:p>
            <a:r>
              <a:rPr lang="en-US" dirty="0" smtClean="0"/>
              <a:t>We’ve been to Minnesota!</a:t>
            </a:r>
            <a:endParaRPr lang="en-US" dirty="0"/>
          </a:p>
        </p:txBody>
      </p:sp>
    </p:spTree>
    <p:extLst>
      <p:ext uri="{BB962C8B-B14F-4D97-AF65-F5344CB8AC3E}">
        <p14:creationId xmlns:p14="http://schemas.microsoft.com/office/powerpoint/2010/main" val="3222302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 August 2015, the BOC will recommend steps to remove investment and adoption barriers</a:t>
            </a:r>
            <a:endParaRPr lang="en-US" dirty="0"/>
          </a:p>
        </p:txBody>
      </p:sp>
      <p:sp>
        <p:nvSpPr>
          <p:cNvPr id="3" name="Content Placeholder 2"/>
          <p:cNvSpPr>
            <a:spLocks noGrp="1"/>
          </p:cNvSpPr>
          <p:nvPr>
            <p:ph idx="1"/>
          </p:nvPr>
        </p:nvSpPr>
        <p:spPr/>
        <p:txBody>
          <a:bodyPr>
            <a:normAutofit/>
          </a:bodyPr>
          <a:lstStyle/>
          <a:p>
            <a:r>
              <a:rPr lang="en-US" dirty="0" smtClean="0"/>
              <a:t>The report to the President will:</a:t>
            </a:r>
          </a:p>
          <a:p>
            <a:pPr lvl="1"/>
            <a:r>
              <a:rPr lang="en-US" dirty="0" smtClean="0"/>
              <a:t>Incorporate feedback from the federal agency survey and the public Request for Comments</a:t>
            </a:r>
            <a:endParaRPr lang="en-US" dirty="0"/>
          </a:p>
          <a:p>
            <a:pPr lvl="1"/>
            <a:r>
              <a:rPr lang="en-US" dirty="0" smtClean="0"/>
              <a:t>Offer a prioritized </a:t>
            </a:r>
            <a:r>
              <a:rPr lang="en-US" dirty="0"/>
              <a:t>list of recommendations on actions that agencies can take to support broadband </a:t>
            </a:r>
            <a:r>
              <a:rPr lang="en-US" dirty="0" smtClean="0"/>
              <a:t>deployment, adoption and </a:t>
            </a:r>
            <a:r>
              <a:rPr lang="en-US" dirty="0" err="1" smtClean="0"/>
              <a:t>competitoin</a:t>
            </a:r>
            <a:endParaRPr lang="en-US" dirty="0" smtClean="0"/>
          </a:p>
          <a:p>
            <a:pPr lvl="1"/>
            <a:r>
              <a:rPr lang="en-US" dirty="0" smtClean="0"/>
              <a:t>Include a </a:t>
            </a:r>
            <a:r>
              <a:rPr lang="en-US" dirty="0"/>
              <a:t>list of priority actions and rulemakings, as well as timelines to complete </a:t>
            </a:r>
            <a:r>
              <a:rPr lang="en-US" dirty="0" smtClean="0"/>
              <a:t>them</a:t>
            </a:r>
          </a:p>
        </p:txBody>
      </p:sp>
    </p:spTree>
    <p:extLst>
      <p:ext uri="{BB962C8B-B14F-4D97-AF65-F5344CB8AC3E}">
        <p14:creationId xmlns:p14="http://schemas.microsoft.com/office/powerpoint/2010/main" val="1745021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House Broadband Summit	</a:t>
            </a:r>
            <a:endParaRPr lang="en-US" dirty="0"/>
          </a:p>
        </p:txBody>
      </p:sp>
      <p:sp>
        <p:nvSpPr>
          <p:cNvPr id="3" name="Content Placeholder 2"/>
          <p:cNvSpPr>
            <a:spLocks noGrp="1"/>
          </p:cNvSpPr>
          <p:nvPr>
            <p:ph idx="1"/>
          </p:nvPr>
        </p:nvSpPr>
        <p:spPr/>
        <p:txBody>
          <a:bodyPr/>
          <a:lstStyle/>
          <a:p>
            <a:r>
              <a:rPr lang="en-US" dirty="0" smtClean="0"/>
              <a:t>Likely to be held July 2015</a:t>
            </a:r>
          </a:p>
          <a:p>
            <a:r>
              <a:rPr lang="en-US" dirty="0" smtClean="0"/>
              <a:t>Will include municipalities and others working to improve broadband deployment, adoption and competition</a:t>
            </a:r>
          </a:p>
          <a:p>
            <a:r>
              <a:rPr lang="en-US" dirty="0" err="1" smtClean="0"/>
              <a:t>USIgnite</a:t>
            </a:r>
            <a:r>
              <a:rPr lang="en-US" dirty="0" smtClean="0"/>
              <a:t> program is </a:t>
            </a:r>
            <a:r>
              <a:rPr lang="en-US" dirty="0"/>
              <a:t>spearheading (</a:t>
            </a:r>
            <a:r>
              <a:rPr lang="en-US" dirty="0" smtClean="0">
                <a:hlinkClick r:id="rId2"/>
              </a:rPr>
              <a:t>http://</a:t>
            </a:r>
            <a:r>
              <a:rPr lang="en-US" dirty="0">
                <a:hlinkClick r:id="rId2"/>
              </a:rPr>
              <a:t>www.us-ignite.org</a:t>
            </a:r>
            <a:r>
              <a:rPr lang="en-US" dirty="0" smtClean="0">
                <a:hlinkClick r:id="rId2"/>
              </a:rPr>
              <a:t>/</a:t>
            </a:r>
            <a:r>
              <a:rPr lang="en-US" dirty="0" smtClean="0"/>
              <a:t>)</a:t>
            </a:r>
          </a:p>
        </p:txBody>
      </p:sp>
    </p:spTree>
    <p:extLst>
      <p:ext uri="{BB962C8B-B14F-4D97-AF65-F5344CB8AC3E}">
        <p14:creationId xmlns:p14="http://schemas.microsoft.com/office/powerpoint/2010/main" val="563770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 more information on the BOC and its activities, please use the following resources</a:t>
            </a:r>
          </a:p>
        </p:txBody>
      </p:sp>
      <p:sp>
        <p:nvSpPr>
          <p:cNvPr id="3" name="Content Placeholder 2"/>
          <p:cNvSpPr>
            <a:spLocks noGrp="1"/>
          </p:cNvSpPr>
          <p:nvPr>
            <p:ph idx="1"/>
          </p:nvPr>
        </p:nvSpPr>
        <p:spPr/>
        <p:txBody>
          <a:bodyPr>
            <a:normAutofit/>
          </a:bodyPr>
          <a:lstStyle/>
          <a:p>
            <a:pPr fontAlgn="ctr"/>
            <a:r>
              <a:rPr lang="en-US" b="1" dirty="0" smtClean="0"/>
              <a:t>Presidential </a:t>
            </a:r>
            <a:r>
              <a:rPr lang="en-US" b="1" dirty="0"/>
              <a:t>Memo on </a:t>
            </a:r>
            <a:r>
              <a:rPr lang="en-US" b="1" dirty="0" smtClean="0"/>
              <a:t>BOC</a:t>
            </a:r>
            <a:endParaRPr lang="en-US" dirty="0"/>
          </a:p>
          <a:p>
            <a:pPr marL="228600" indent="0" fontAlgn="ctr">
              <a:buNone/>
            </a:pPr>
            <a:r>
              <a:rPr lang="en-US" dirty="0" smtClean="0">
                <a:hlinkClick r:id="rId2"/>
              </a:rPr>
              <a:t>https</a:t>
            </a:r>
            <a:r>
              <a:rPr lang="en-US" dirty="0">
                <a:hlinkClick r:id="rId2"/>
              </a:rPr>
              <a:t>://</a:t>
            </a:r>
            <a:r>
              <a:rPr lang="en-US" dirty="0" smtClean="0">
                <a:hlinkClick r:id="rId2"/>
              </a:rPr>
              <a:t>www.whitehouse.gov/the-press-office/2015/03/23/presidential-memorandum-expanding-broadband-deployment-and-adoption-addr</a:t>
            </a:r>
            <a:endParaRPr lang="en-US" dirty="0"/>
          </a:p>
          <a:p>
            <a:pPr fontAlgn="ctr"/>
            <a:r>
              <a:rPr lang="en-US" b="1" dirty="0" smtClean="0"/>
              <a:t>White </a:t>
            </a:r>
            <a:r>
              <a:rPr lang="en-US" b="1" dirty="0"/>
              <a:t>House “Broadband That Works” Fact Sheet</a:t>
            </a:r>
          </a:p>
          <a:p>
            <a:pPr marL="228600" indent="0" fontAlgn="ctr">
              <a:buNone/>
            </a:pPr>
            <a:r>
              <a:rPr lang="en-US" dirty="0">
                <a:hlinkClick r:id="rId3"/>
              </a:rPr>
              <a:t>http://www.whitehouse.gov/the-press-office/2015/01/13/fact-sheet-broadband-works-promoting-competition-local-choice-next-gener</a:t>
            </a:r>
            <a:r>
              <a:rPr lang="en-US" dirty="0"/>
              <a:t> </a:t>
            </a:r>
            <a:endParaRPr lang="en-US" dirty="0" smtClean="0"/>
          </a:p>
          <a:p>
            <a:pPr fontAlgn="ctr"/>
            <a:r>
              <a:rPr lang="en-US" b="1" dirty="0" smtClean="0"/>
              <a:t>Request for Comment Federal </a:t>
            </a:r>
            <a:r>
              <a:rPr lang="en-US" b="1" dirty="0"/>
              <a:t>Register </a:t>
            </a:r>
            <a:r>
              <a:rPr lang="en-US" b="1" dirty="0" smtClean="0"/>
              <a:t>Notice </a:t>
            </a:r>
            <a:r>
              <a:rPr lang="en-US" dirty="0" smtClean="0">
                <a:hlinkClick r:id="rId4"/>
              </a:rPr>
              <a:t>http</a:t>
            </a:r>
            <a:r>
              <a:rPr lang="en-US" dirty="0">
                <a:hlinkClick r:id="rId4"/>
              </a:rPr>
              <a:t>://www.ntia.doc.gov/files/ntia/publications/fr_boc_notice_and_rfc_4-29-15.pdf</a:t>
            </a:r>
            <a:r>
              <a:rPr lang="en-US" dirty="0"/>
              <a:t> </a:t>
            </a:r>
          </a:p>
          <a:p>
            <a:pPr marL="228600" indent="0" fontAlgn="ctr">
              <a:buNone/>
            </a:pPr>
            <a:endParaRPr lang="en-US" dirty="0"/>
          </a:p>
          <a:p>
            <a:endParaRPr lang="en-US" dirty="0"/>
          </a:p>
        </p:txBody>
      </p:sp>
    </p:spTree>
    <p:extLst>
      <p:ext uri="{BB962C8B-B14F-4D97-AF65-F5344CB8AC3E}">
        <p14:creationId xmlns:p14="http://schemas.microsoft.com/office/powerpoint/2010/main" val="2334661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For more information, email </a:t>
            </a:r>
            <a:r>
              <a:rPr lang="en-US" dirty="0" smtClean="0">
                <a:hlinkClick r:id="rId2"/>
              </a:rPr>
              <a:t>broadbandusa@ntia.doc.gov</a:t>
            </a:r>
            <a:endParaRPr lang="en-US" dirty="0" smtClean="0"/>
          </a:p>
          <a:p>
            <a:r>
              <a:rPr lang="en-US" dirty="0" smtClean="0"/>
              <a:t>Or visit the web site, at </a:t>
            </a:r>
            <a:r>
              <a:rPr lang="en-US" dirty="0" smtClean="0">
                <a:hlinkClick r:id="rId3"/>
              </a:rPr>
              <a:t>http://www2.ntia.doc.gov</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056" y="2709672"/>
            <a:ext cx="4422648" cy="3195363"/>
          </a:xfrm>
          <a:prstGeom prst="rect">
            <a:avLst/>
          </a:prstGeom>
          <a:ln>
            <a:noFill/>
          </a:ln>
        </p:spPr>
      </p:pic>
    </p:spTree>
    <p:extLst>
      <p:ext uri="{BB962C8B-B14F-4D97-AF65-F5344CB8AC3E}">
        <p14:creationId xmlns:p14="http://schemas.microsoft.com/office/powerpoint/2010/main" val="393156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BTOP investments in Minnesota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315" y="1390587"/>
            <a:ext cx="7028179"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9848" y="5861304"/>
            <a:ext cx="6839712" cy="307777"/>
          </a:xfrm>
          <a:prstGeom prst="rect">
            <a:avLst/>
          </a:prstGeom>
          <a:noFill/>
        </p:spPr>
        <p:txBody>
          <a:bodyPr wrap="square" rtlCol="0">
            <a:spAutoFit/>
          </a:bodyPr>
          <a:lstStyle/>
          <a:p>
            <a:pPr algn="ctr"/>
            <a:r>
              <a:rPr lang="en-US" sz="1400" dirty="0" smtClean="0"/>
              <a:t>Explore the </a:t>
            </a:r>
            <a:r>
              <a:rPr lang="en-US" sz="1400" b="1" dirty="0" smtClean="0"/>
              <a:t>Connecting America’s Communities </a:t>
            </a:r>
            <a:r>
              <a:rPr lang="en-US" sz="1400" dirty="0" smtClean="0"/>
              <a:t>map at </a:t>
            </a:r>
            <a:r>
              <a:rPr lang="en-US" sz="1400" dirty="0" smtClean="0">
                <a:hlinkClick r:id="rId3"/>
              </a:rPr>
              <a:t>http</a:t>
            </a:r>
            <a:r>
              <a:rPr lang="en-US" sz="1400" dirty="0">
                <a:hlinkClick r:id="rId3"/>
              </a:rPr>
              <a:t>://www2.ntia.doc.gov/BTOPmap/</a:t>
            </a:r>
            <a:endParaRPr lang="en-US" sz="1400" dirty="0"/>
          </a:p>
        </p:txBody>
      </p:sp>
    </p:spTree>
    <p:extLst>
      <p:ext uri="{BB962C8B-B14F-4D97-AF65-F5344CB8AC3E}">
        <p14:creationId xmlns:p14="http://schemas.microsoft.com/office/powerpoint/2010/main" val="201525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 January 2015, NTIA launched BroadbandUSA, </a:t>
            </a:r>
            <a:r>
              <a:rPr lang="en-US" dirty="0"/>
              <a:t>a new </a:t>
            </a:r>
            <a:r>
              <a:rPr lang="en-US" dirty="0" smtClean="0"/>
              <a:t>initiative to build the momentum for broadband</a:t>
            </a:r>
            <a:endParaRPr lang="en-US" dirty="0"/>
          </a:p>
        </p:txBody>
      </p:sp>
      <p:sp>
        <p:nvSpPr>
          <p:cNvPr id="3" name="Content Placeholder 2"/>
          <p:cNvSpPr>
            <a:spLocks noGrp="1"/>
          </p:cNvSpPr>
          <p:nvPr>
            <p:ph idx="1"/>
          </p:nvPr>
        </p:nvSpPr>
        <p:spPr/>
        <p:txBody>
          <a:bodyPr>
            <a:normAutofit/>
          </a:bodyPr>
          <a:lstStyle/>
          <a:p>
            <a:r>
              <a:rPr lang="en-US" dirty="0" smtClean="0"/>
              <a:t>Aims to promote </a:t>
            </a:r>
            <a:r>
              <a:rPr lang="en-US" dirty="0"/>
              <a:t>broadband investment, deployment and adoption by building on the expertise gained through BTOP</a:t>
            </a:r>
          </a:p>
          <a:p>
            <a:r>
              <a:rPr lang="en-US" dirty="0" smtClean="0"/>
              <a:t>Will assist </a:t>
            </a:r>
            <a:r>
              <a:rPr lang="en-US" dirty="0"/>
              <a:t>local communities by:</a:t>
            </a:r>
          </a:p>
          <a:p>
            <a:pPr lvl="1"/>
            <a:r>
              <a:rPr lang="en-US" dirty="0"/>
              <a:t>Hosting regional conferences nationwide to convene stakeholders, ideas and solutions;</a:t>
            </a:r>
          </a:p>
          <a:p>
            <a:pPr lvl="1"/>
            <a:r>
              <a:rPr lang="en-US" dirty="0"/>
              <a:t>Offering online and in-person technical assistance for the planning and execution of broadband programs;</a:t>
            </a:r>
          </a:p>
          <a:p>
            <a:pPr lvl="1"/>
            <a:r>
              <a:rPr lang="en-US" dirty="0"/>
              <a:t>Distributing toolkits, guides and other resources on broadband infrastructure planning, financing, construction and operations</a:t>
            </a:r>
          </a:p>
          <a:p>
            <a:endParaRPr lang="en-US" dirty="0"/>
          </a:p>
        </p:txBody>
      </p:sp>
    </p:spTree>
    <p:extLst>
      <p:ext uri="{BB962C8B-B14F-4D97-AF65-F5344CB8AC3E}">
        <p14:creationId xmlns:p14="http://schemas.microsoft.com/office/powerpoint/2010/main" val="934229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199" y="1624266"/>
            <a:ext cx="8135472" cy="4068763"/>
          </a:xfrm>
        </p:spPr>
        <p:txBody>
          <a:bodyPr>
            <a:noAutofit/>
          </a:bodyPr>
          <a:lstStyle/>
          <a:p>
            <a:r>
              <a:rPr lang="en-US" dirty="0" smtClean="0"/>
              <a:t>Industries </a:t>
            </a:r>
            <a:r>
              <a:rPr lang="en-US" dirty="0"/>
              <a:t>across America rely on broadband to help them advance their </a:t>
            </a:r>
            <a:r>
              <a:rPr lang="en-US" dirty="0" smtClean="0"/>
              <a:t>missions</a:t>
            </a:r>
          </a:p>
          <a:p>
            <a:r>
              <a:rPr lang="en-US" dirty="0" smtClean="0"/>
              <a:t>Broadband </a:t>
            </a:r>
            <a:r>
              <a:rPr lang="en-US" dirty="0"/>
              <a:t>applications are vital to rural communities (Education, Small Business, </a:t>
            </a:r>
            <a:r>
              <a:rPr lang="en-US" dirty="0" err="1"/>
              <a:t>Telehealth</a:t>
            </a:r>
            <a:r>
              <a:rPr lang="en-US" dirty="0"/>
              <a:t>, Economic Development</a:t>
            </a:r>
            <a:r>
              <a:rPr lang="en-US" dirty="0" smtClean="0"/>
              <a:t>)</a:t>
            </a:r>
            <a:endParaRPr lang="en-US" dirty="0"/>
          </a:p>
        </p:txBody>
      </p:sp>
      <p:sp>
        <p:nvSpPr>
          <p:cNvPr id="2" name="Title 1"/>
          <p:cNvSpPr>
            <a:spLocks noGrp="1"/>
          </p:cNvSpPr>
          <p:nvPr>
            <p:ph type="title"/>
          </p:nvPr>
        </p:nvSpPr>
        <p:spPr/>
        <p:txBody>
          <a:bodyPr>
            <a:noAutofit/>
          </a:bodyPr>
          <a:lstStyle/>
          <a:p>
            <a:r>
              <a:rPr lang="en-US" dirty="0"/>
              <a:t>A quarter of Americans, about 78 million people, still do not have broadband at home</a:t>
            </a:r>
          </a:p>
        </p:txBody>
      </p:sp>
      <p:sp>
        <p:nvSpPr>
          <p:cNvPr id="3" name="Rectangle 2"/>
          <p:cNvSpPr/>
          <p:nvPr/>
        </p:nvSpPr>
        <p:spPr>
          <a:xfrm>
            <a:off x="664139" y="3694339"/>
            <a:ext cx="7780613" cy="1938992"/>
          </a:xfrm>
          <a:prstGeom prst="rect">
            <a:avLst/>
          </a:prstGeom>
          <a:ln w="38100">
            <a:solidFill>
              <a:schemeClr val="accent6"/>
            </a:solidFill>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en-US" sz="2400" i="1" dirty="0">
                <a:solidFill>
                  <a:srgbClr val="08446C"/>
                </a:solidFill>
              </a:rPr>
              <a:t>Folks around the nation want these broadband </a:t>
            </a:r>
            <a:r>
              <a:rPr lang="en-US" sz="2400" i="1" dirty="0" smtClean="0">
                <a:solidFill>
                  <a:srgbClr val="08446C"/>
                </a:solidFill>
              </a:rPr>
              <a:t>networks. They’re </a:t>
            </a:r>
            <a:r>
              <a:rPr lang="en-US" sz="2400" i="1" dirty="0">
                <a:solidFill>
                  <a:srgbClr val="08446C"/>
                </a:solidFill>
              </a:rPr>
              <a:t>good for business</a:t>
            </a:r>
            <a:r>
              <a:rPr lang="en-US" sz="2400" i="1" dirty="0" smtClean="0">
                <a:solidFill>
                  <a:srgbClr val="08446C"/>
                </a:solidFill>
              </a:rPr>
              <a:t>. </a:t>
            </a:r>
            <a:r>
              <a:rPr lang="en-US" sz="2400" i="1" dirty="0">
                <a:solidFill>
                  <a:srgbClr val="08446C"/>
                </a:solidFill>
              </a:rPr>
              <a:t>They’re good for communities. </a:t>
            </a:r>
            <a:r>
              <a:rPr lang="en-US" sz="2400" i="1" dirty="0" smtClean="0">
                <a:solidFill>
                  <a:srgbClr val="08446C"/>
                </a:solidFill>
              </a:rPr>
              <a:t>They're </a:t>
            </a:r>
            <a:r>
              <a:rPr lang="en-US" sz="2400" i="1" dirty="0">
                <a:solidFill>
                  <a:srgbClr val="08446C"/>
                </a:solidFill>
              </a:rPr>
              <a:t>good for schools. </a:t>
            </a:r>
            <a:r>
              <a:rPr lang="en-US" sz="2400" i="1" dirty="0" smtClean="0">
                <a:solidFill>
                  <a:srgbClr val="08446C"/>
                </a:solidFill>
              </a:rPr>
              <a:t>And </a:t>
            </a:r>
            <a:r>
              <a:rPr lang="en-US" sz="2400" i="1" dirty="0">
                <a:solidFill>
                  <a:srgbClr val="08446C"/>
                </a:solidFill>
              </a:rPr>
              <a:t>they’re good for the marketplace because they promote efficiency and competition.</a:t>
            </a:r>
          </a:p>
          <a:p>
            <a:pPr algn="r"/>
            <a:r>
              <a:rPr lang="en-US" sz="2400" dirty="0">
                <a:solidFill>
                  <a:srgbClr val="08446C"/>
                </a:solidFill>
              </a:rPr>
              <a:t>	- President Barack Obama, January 14, </a:t>
            </a:r>
            <a:r>
              <a:rPr lang="en-US" sz="2400" dirty="0" smtClean="0">
                <a:solidFill>
                  <a:srgbClr val="08446C"/>
                </a:solidFill>
              </a:rPr>
              <a:t>2015</a:t>
            </a:r>
            <a:endParaRPr lang="en-US" sz="2400" dirty="0"/>
          </a:p>
        </p:txBody>
      </p:sp>
    </p:spTree>
    <p:extLst>
      <p:ext uri="{BB962C8B-B14F-4D97-AF65-F5344CB8AC3E}">
        <p14:creationId xmlns:p14="http://schemas.microsoft.com/office/powerpoint/2010/main" val="406432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shows the clear impacts of investment in broadband infrastructure and adoption programs</a:t>
            </a:r>
            <a:endParaRPr lang="en-US" dirty="0"/>
          </a:p>
        </p:txBody>
      </p:sp>
      <p:sp>
        <p:nvSpPr>
          <p:cNvPr id="3" name="Content Placeholder 2"/>
          <p:cNvSpPr>
            <a:spLocks noGrp="1"/>
          </p:cNvSpPr>
          <p:nvPr>
            <p:ph idx="1"/>
          </p:nvPr>
        </p:nvSpPr>
        <p:spPr/>
        <p:txBody>
          <a:bodyPr>
            <a:noAutofit/>
          </a:bodyPr>
          <a:lstStyle/>
          <a:p>
            <a:pPr lvl="0"/>
            <a:r>
              <a:rPr lang="en-US" u="sng" dirty="0"/>
              <a:t>Increased levels of employment</a:t>
            </a:r>
            <a:r>
              <a:rPr lang="en-US" dirty="0"/>
              <a:t>: A </a:t>
            </a:r>
            <a:r>
              <a:rPr lang="en-US" dirty="0" smtClean="0"/>
              <a:t>1 percent increase </a:t>
            </a:r>
            <a:r>
              <a:rPr lang="en-US" dirty="0"/>
              <a:t>in broadband availability increases </a:t>
            </a:r>
            <a:r>
              <a:rPr lang="en-US" dirty="0" smtClean="0"/>
              <a:t>employment by </a:t>
            </a:r>
            <a:r>
              <a:rPr lang="en-US" dirty="0"/>
              <a:t>0.2 to 0.3 percent per </a:t>
            </a:r>
            <a:r>
              <a:rPr lang="en-US" dirty="0" smtClean="0"/>
              <a:t>year</a:t>
            </a:r>
          </a:p>
          <a:p>
            <a:pPr lvl="0"/>
            <a:endParaRPr lang="en-US" dirty="0"/>
          </a:p>
          <a:p>
            <a:pPr lvl="0"/>
            <a:r>
              <a:rPr lang="en-US" u="sng" dirty="0" smtClean="0"/>
              <a:t>Increased </a:t>
            </a:r>
            <a:r>
              <a:rPr lang="en-US" u="sng" dirty="0"/>
              <a:t>wages</a:t>
            </a:r>
            <a:r>
              <a:rPr lang="en-US" dirty="0"/>
              <a:t>: Workers who upgrade their </a:t>
            </a:r>
            <a:r>
              <a:rPr lang="en-US" dirty="0" smtClean="0"/>
              <a:t>technology </a:t>
            </a:r>
            <a:r>
              <a:rPr lang="en-US" dirty="0"/>
              <a:t>skills see average </a:t>
            </a:r>
            <a:r>
              <a:rPr lang="en-US" dirty="0" smtClean="0"/>
              <a:t>wage </a:t>
            </a:r>
            <a:r>
              <a:rPr lang="en-US" dirty="0"/>
              <a:t>increases of $111 per </a:t>
            </a:r>
            <a:r>
              <a:rPr lang="en-US" dirty="0" smtClean="0"/>
              <a:t>month. Individuals </a:t>
            </a:r>
            <a:r>
              <a:rPr lang="en-US" dirty="0"/>
              <a:t>who use the Internet at home and work make $1.40 more per hour than </a:t>
            </a:r>
            <a:r>
              <a:rPr lang="en-US" dirty="0" smtClean="0"/>
              <a:t>non-users</a:t>
            </a:r>
          </a:p>
          <a:p>
            <a:pPr lvl="0"/>
            <a:endParaRPr lang="en-US" dirty="0"/>
          </a:p>
          <a:p>
            <a:r>
              <a:rPr lang="en-US" u="sng" dirty="0" smtClean="0"/>
              <a:t>Increased </a:t>
            </a:r>
            <a:r>
              <a:rPr lang="en-US" u="sng" dirty="0"/>
              <a:t>social, </a:t>
            </a:r>
            <a:r>
              <a:rPr lang="en-US" u="sng" dirty="0" smtClean="0"/>
              <a:t>health </a:t>
            </a:r>
            <a:r>
              <a:rPr lang="en-US" u="sng" dirty="0"/>
              <a:t>and educational benefits</a:t>
            </a:r>
            <a:r>
              <a:rPr lang="en-US" dirty="0"/>
              <a:t>: </a:t>
            </a:r>
            <a:r>
              <a:rPr lang="en-US" dirty="0" smtClean="0"/>
              <a:t>By accessing </a:t>
            </a:r>
            <a:r>
              <a:rPr lang="en-US" dirty="0"/>
              <a:t>health information online, 35 percent of new broadband users saved $217 per year on healthcare </a:t>
            </a:r>
            <a:r>
              <a:rPr lang="en-US" dirty="0" smtClean="0"/>
              <a:t>expenses</a:t>
            </a:r>
          </a:p>
        </p:txBody>
      </p:sp>
    </p:spTree>
    <p:extLst>
      <p:ext uri="{BB962C8B-B14F-4D97-AF65-F5344CB8AC3E}">
        <p14:creationId xmlns:p14="http://schemas.microsoft.com/office/powerpoint/2010/main" val="20724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new initiative builds on NTIA’s expertise </a:t>
            </a:r>
            <a:r>
              <a:rPr lang="en-US" dirty="0"/>
              <a:t>to </a:t>
            </a:r>
            <a:r>
              <a:rPr lang="en-US" dirty="0" smtClean="0"/>
              <a:t>support </a:t>
            </a:r>
            <a:r>
              <a:rPr lang="en-US" dirty="0"/>
              <a:t>communities </a:t>
            </a:r>
            <a:r>
              <a:rPr lang="en-US" dirty="0" smtClean="0"/>
              <a:t>with broadband </a:t>
            </a:r>
            <a:r>
              <a:rPr lang="en-US" dirty="0"/>
              <a:t>investment </a:t>
            </a:r>
          </a:p>
        </p:txBody>
      </p:sp>
      <p:sp>
        <p:nvSpPr>
          <p:cNvPr id="3" name="Content Placeholder 2"/>
          <p:cNvSpPr>
            <a:spLocks noGrp="1"/>
          </p:cNvSpPr>
          <p:nvPr>
            <p:ph idx="1"/>
          </p:nvPr>
        </p:nvSpPr>
        <p:spPr/>
        <p:txBody>
          <a:bodyPr>
            <a:normAutofit/>
          </a:bodyPr>
          <a:lstStyle/>
          <a:p>
            <a:r>
              <a:rPr lang="en-US" dirty="0" smtClean="0">
                <a:solidFill>
                  <a:schemeClr val="accent6"/>
                </a:solidFill>
              </a:rPr>
              <a:t>Provides </a:t>
            </a:r>
            <a:r>
              <a:rPr lang="en-US" dirty="0">
                <a:solidFill>
                  <a:schemeClr val="accent6"/>
                </a:solidFill>
              </a:rPr>
              <a:t>assistance to communities </a:t>
            </a:r>
            <a:r>
              <a:rPr lang="en-US" dirty="0"/>
              <a:t>that want to improve their broadband capacity and use broadband more effectively</a:t>
            </a:r>
          </a:p>
          <a:p>
            <a:r>
              <a:rPr lang="en-US" dirty="0" smtClean="0">
                <a:solidFill>
                  <a:schemeClr val="accent6"/>
                </a:solidFill>
              </a:rPr>
              <a:t>Offers expert</a:t>
            </a:r>
            <a:r>
              <a:rPr lang="en-US" dirty="0">
                <a:solidFill>
                  <a:schemeClr val="accent6"/>
                </a:solidFill>
              </a:rPr>
              <a:t>, impartial advice and field-proven tools </a:t>
            </a:r>
            <a:r>
              <a:rPr lang="en-US" dirty="0"/>
              <a:t>for assessing broadband adoption, planning new infrastructure, and engaging a wide range of partners in broadband projects</a:t>
            </a:r>
          </a:p>
          <a:p>
            <a:r>
              <a:rPr lang="en-US" dirty="0" smtClean="0">
                <a:solidFill>
                  <a:schemeClr val="accent6"/>
                </a:solidFill>
              </a:rPr>
              <a:t>Brings stakeholders </a:t>
            </a:r>
            <a:r>
              <a:rPr lang="en-US" dirty="0">
                <a:solidFill>
                  <a:schemeClr val="accent6"/>
                </a:solidFill>
              </a:rPr>
              <a:t>together </a:t>
            </a:r>
            <a:r>
              <a:rPr lang="en-US" dirty="0"/>
              <a:t>to solve problems, contribute to emerging policies</a:t>
            </a:r>
            <a:r>
              <a:rPr lang="en-US" dirty="0" smtClean="0"/>
              <a:t>, and link </a:t>
            </a:r>
            <a:r>
              <a:rPr lang="en-US" dirty="0"/>
              <a:t>communities to other federal agencies and funding </a:t>
            </a:r>
            <a:r>
              <a:rPr lang="en-US" dirty="0" smtClean="0"/>
              <a:t>sources</a:t>
            </a:r>
            <a:endParaRPr lang="en-US" dirty="0"/>
          </a:p>
          <a:p>
            <a:endParaRPr lang="en-US" dirty="0"/>
          </a:p>
          <a:p>
            <a:endParaRPr lang="en-US" dirty="0"/>
          </a:p>
        </p:txBody>
      </p:sp>
    </p:spTree>
    <p:extLst>
      <p:ext uri="{BB962C8B-B14F-4D97-AF65-F5344CB8AC3E}">
        <p14:creationId xmlns:p14="http://schemas.microsoft.com/office/powerpoint/2010/main" val="1500603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NTIA will offer technical assistance to help guide recipients as they take on broadband efforts</a:t>
            </a:r>
            <a:endParaRPr lang="en-US" dirty="0"/>
          </a:p>
        </p:txBody>
      </p:sp>
      <p:sp>
        <p:nvSpPr>
          <p:cNvPr id="3" name="Content Placeholder 2"/>
          <p:cNvSpPr>
            <a:spLocks noGrp="1"/>
          </p:cNvSpPr>
          <p:nvPr>
            <p:ph sz="half" idx="2"/>
          </p:nvPr>
        </p:nvSpPr>
        <p:spPr>
          <a:xfrm>
            <a:off x="457199" y="1684421"/>
            <a:ext cx="8068235" cy="4441742"/>
          </a:xfrm>
        </p:spPr>
        <p:txBody>
          <a:bodyPr/>
          <a:lstStyle/>
          <a:p>
            <a:pPr marL="168275" indent="-165100">
              <a:spcBef>
                <a:spcPts val="0"/>
              </a:spcBef>
            </a:pPr>
            <a:r>
              <a:rPr lang="en-US" dirty="0" smtClean="0">
                <a:solidFill>
                  <a:schemeClr val="dk1"/>
                </a:solidFill>
              </a:rPr>
              <a:t>Offer one-to-one </a:t>
            </a:r>
            <a:r>
              <a:rPr lang="en-US" dirty="0">
                <a:solidFill>
                  <a:schemeClr val="dk1"/>
                </a:solidFill>
              </a:rPr>
              <a:t>Technical </a:t>
            </a:r>
            <a:r>
              <a:rPr lang="en-US" dirty="0" smtClean="0">
                <a:solidFill>
                  <a:schemeClr val="dk1"/>
                </a:solidFill>
              </a:rPr>
              <a:t>Assistance</a:t>
            </a:r>
          </a:p>
          <a:p>
            <a:pPr marL="168275" indent="-165100">
              <a:spcBef>
                <a:spcPts val="0"/>
              </a:spcBef>
            </a:pPr>
            <a:endParaRPr lang="en-US" dirty="0" smtClean="0">
              <a:solidFill>
                <a:schemeClr val="dk1"/>
              </a:solidFill>
            </a:endParaRPr>
          </a:p>
          <a:p>
            <a:pPr marL="168275" indent="-165100">
              <a:spcBef>
                <a:spcPts val="0"/>
              </a:spcBef>
            </a:pPr>
            <a:r>
              <a:rPr lang="en-US" dirty="0" smtClean="0">
                <a:solidFill>
                  <a:schemeClr val="dk1"/>
                </a:solidFill>
              </a:rPr>
              <a:t>Publish toolkits and documents that</a:t>
            </a:r>
            <a:r>
              <a:rPr lang="en-US" dirty="0" smtClean="0"/>
              <a:t> </a:t>
            </a:r>
            <a:br>
              <a:rPr lang="en-US" dirty="0" smtClean="0"/>
            </a:br>
            <a:r>
              <a:rPr lang="en-US" dirty="0" smtClean="0"/>
              <a:t>leverage best </a:t>
            </a:r>
            <a:r>
              <a:rPr lang="en-US" dirty="0"/>
              <a:t>practices and </a:t>
            </a:r>
            <a:r>
              <a:rPr lang="en-US" dirty="0" smtClean="0"/>
              <a:t>lessons </a:t>
            </a:r>
            <a:br>
              <a:rPr lang="en-US" dirty="0" smtClean="0"/>
            </a:br>
            <a:r>
              <a:rPr lang="en-US" dirty="0" smtClean="0"/>
              <a:t>learned from BTOP and SBI</a:t>
            </a:r>
            <a:endParaRPr lang="en-US" dirty="0"/>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359" y="2680065"/>
            <a:ext cx="1961577" cy="2472227"/>
          </a:xfrm>
          <a:prstGeom prst="rect">
            <a:avLst/>
          </a:prstGeom>
          <a:noFill/>
          <a:ln>
            <a:solidFill>
              <a:schemeClr val="tx2"/>
            </a:solidFill>
          </a:ln>
          <a:extLst>
            <a:ext uri="{909E8E84-426E-40DD-AFC4-6F175D3DCCD1}">
              <a14:hiddenFill xmlns:a14="http://schemas.microsoft.com/office/drawing/2010/main">
                <a:solidFill>
                  <a:schemeClr val="accent1"/>
                </a:solidFill>
              </a14:hiddenFill>
            </a:ext>
          </a:extLst>
        </p:spPr>
      </p:pic>
      <p:pic>
        <p:nvPicPr>
          <p:cNvPr id="25" name="Picture 24"/>
          <p:cNvPicPr>
            <a:picLocks noChangeAspect="1"/>
          </p:cNvPicPr>
          <p:nvPr/>
        </p:nvPicPr>
        <p:blipFill>
          <a:blip r:embed="rId3"/>
          <a:stretch>
            <a:fillRect/>
          </a:stretch>
        </p:blipFill>
        <p:spPr>
          <a:xfrm>
            <a:off x="6858707" y="1775012"/>
            <a:ext cx="2020879" cy="2490341"/>
          </a:xfrm>
          <a:prstGeom prst="rect">
            <a:avLst/>
          </a:prstGeom>
          <a:ln>
            <a:solidFill>
              <a:schemeClr val="tx2"/>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832" y="3582441"/>
            <a:ext cx="2460756" cy="2449818"/>
          </a:xfrm>
          <a:prstGeom prst="rect">
            <a:avLst/>
          </a:prstGeom>
        </p:spPr>
      </p:pic>
    </p:spTree>
    <p:extLst>
      <p:ext uri="{BB962C8B-B14F-4D97-AF65-F5344CB8AC3E}">
        <p14:creationId xmlns:p14="http://schemas.microsoft.com/office/powerpoint/2010/main" val="58385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1624266"/>
            <a:ext cx="8417860" cy="4068763"/>
          </a:xfrm>
        </p:spPr>
        <p:txBody>
          <a:bodyPr>
            <a:noAutofit/>
          </a:bodyPr>
          <a:lstStyle/>
          <a:p>
            <a:pPr marL="233363" lvl="1" indent="-233363">
              <a:buClr>
                <a:srgbClr val="BB0F20"/>
              </a:buClr>
              <a:buSzPct val="120000"/>
              <a:buFont typeface="Arial" panose="020B0604020202020204" pitchFamily="34" charset="0"/>
              <a:buChar char="•"/>
            </a:pPr>
            <a:r>
              <a:rPr lang="en-US" dirty="0" smtClean="0"/>
              <a:t>Establish </a:t>
            </a:r>
            <a:r>
              <a:rPr lang="en-US" dirty="0"/>
              <a:t>and maintain relationships with </a:t>
            </a:r>
            <a:r>
              <a:rPr lang="en-US" dirty="0" smtClean="0"/>
              <a:t>stakeholders</a:t>
            </a:r>
          </a:p>
          <a:p>
            <a:pPr marL="233363" lvl="1" indent="-233363">
              <a:buClr>
                <a:srgbClr val="BB0F20"/>
              </a:buClr>
              <a:buSzPct val="120000"/>
              <a:buFont typeface="Arial" panose="020B0604020202020204" pitchFamily="34" charset="0"/>
              <a:buChar char="•"/>
            </a:pPr>
            <a:r>
              <a:rPr lang="en-US" dirty="0" smtClean="0"/>
              <a:t>Convene events and workshops</a:t>
            </a:r>
          </a:p>
          <a:p>
            <a:pPr marL="233363" lvl="1" indent="-233363">
              <a:buClr>
                <a:srgbClr val="BB0F20"/>
              </a:buClr>
              <a:buSzPct val="120000"/>
              <a:buFont typeface="Arial" panose="020B0604020202020204" pitchFamily="34" charset="0"/>
              <a:buChar char="•"/>
            </a:pPr>
            <a:r>
              <a:rPr lang="en-US" dirty="0" smtClean="0"/>
              <a:t>Communicate </a:t>
            </a:r>
            <a:r>
              <a:rPr lang="en-US" dirty="0"/>
              <a:t>via </a:t>
            </a:r>
            <a:r>
              <a:rPr lang="en-US" dirty="0" err="1" smtClean="0"/>
              <a:t>BroadbandUSA</a:t>
            </a:r>
            <a:r>
              <a:rPr lang="en-US" dirty="0" smtClean="0"/>
              <a:t> site, </a:t>
            </a:r>
            <a:r>
              <a:rPr lang="en-US" dirty="0"/>
              <a:t>social media and email </a:t>
            </a:r>
            <a:r>
              <a:rPr lang="en-US" dirty="0" smtClean="0"/>
              <a:t>listserv</a:t>
            </a:r>
          </a:p>
          <a:p>
            <a:pPr marL="233363" lvl="1" indent="-233363">
              <a:buClr>
                <a:srgbClr val="BB0F20"/>
              </a:buClr>
              <a:buSzPct val="120000"/>
              <a:buFont typeface="Arial" panose="020B0604020202020204" pitchFamily="34" charset="0"/>
              <a:buChar char="•"/>
            </a:pPr>
            <a:r>
              <a:rPr lang="en-US" dirty="0" smtClean="0"/>
              <a:t>Deliver </a:t>
            </a:r>
            <a:r>
              <a:rPr lang="en-US" dirty="0"/>
              <a:t>webinars to provide timely and </a:t>
            </a:r>
            <a:r>
              <a:rPr lang="en-US" dirty="0" smtClean="0"/>
              <a:t>focused information</a:t>
            </a:r>
          </a:p>
          <a:p>
            <a:pPr marL="233363" lvl="1" indent="-233363">
              <a:buClr>
                <a:srgbClr val="BB0F20"/>
              </a:buClr>
              <a:buSzPct val="120000"/>
              <a:buFont typeface="Arial" panose="020B0604020202020204" pitchFamily="34" charset="0"/>
              <a:buChar char="•"/>
            </a:pPr>
            <a:r>
              <a:rPr lang="en-US" dirty="0"/>
              <a:t>Support regional </a:t>
            </a:r>
            <a:r>
              <a:rPr lang="en-US" dirty="0" smtClean="0"/>
              <a:t>networks</a:t>
            </a:r>
            <a:endParaRPr lang="en-US" dirty="0"/>
          </a:p>
        </p:txBody>
      </p:sp>
      <p:sp>
        <p:nvSpPr>
          <p:cNvPr id="4" name="Title 3"/>
          <p:cNvSpPr>
            <a:spLocks noGrp="1"/>
          </p:cNvSpPr>
          <p:nvPr>
            <p:ph type="title"/>
          </p:nvPr>
        </p:nvSpPr>
        <p:spPr/>
        <p:txBody>
          <a:bodyPr>
            <a:noAutofit/>
          </a:bodyPr>
          <a:lstStyle/>
          <a:p>
            <a:r>
              <a:rPr lang="en-US" dirty="0" err="1" smtClean="0"/>
              <a:t>BroadbandUSA</a:t>
            </a:r>
            <a:r>
              <a:rPr lang="en-US" dirty="0" smtClean="0"/>
              <a:t> will also engage communities through external outreach activities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301" y="3563525"/>
            <a:ext cx="2449818" cy="2460756"/>
          </a:xfrm>
          <a:prstGeom prst="rect">
            <a:avLst/>
          </a:prstGeom>
        </p:spPr>
      </p:pic>
    </p:spTree>
    <p:extLst>
      <p:ext uri="{BB962C8B-B14F-4D97-AF65-F5344CB8AC3E}">
        <p14:creationId xmlns:p14="http://schemas.microsoft.com/office/powerpoint/2010/main" val="290537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TIA">
      <a:dk1>
        <a:sysClr val="windowText" lastClr="000000"/>
      </a:dk1>
      <a:lt1>
        <a:sysClr val="window" lastClr="FFFFFF"/>
      </a:lt1>
      <a:dk2>
        <a:srgbClr val="08446C"/>
      </a:dk2>
      <a:lt2>
        <a:srgbClr val="FFFFFF"/>
      </a:lt2>
      <a:accent1>
        <a:srgbClr val="0D67A7"/>
      </a:accent1>
      <a:accent2>
        <a:srgbClr val="BB0F20"/>
      </a:accent2>
      <a:accent3>
        <a:srgbClr val="BFBFBF"/>
      </a:accent3>
      <a:accent4>
        <a:srgbClr val="F6CA43"/>
      </a:accent4>
      <a:accent5>
        <a:srgbClr val="0095D9"/>
      </a:accent5>
      <a:accent6>
        <a:srgbClr val="0DA732"/>
      </a:accent6>
      <a:hlink>
        <a:srgbClr val="BB0F20"/>
      </a:hlink>
      <a:folHlink>
        <a:srgbClr val="BB0F20"/>
      </a:folHlink>
    </a:clrScheme>
    <a:fontScheme name="NTI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BroadbandUSA_new_330.potx [Read-Only]" id="{A94FDF92-C746-4B8B-A2AC-B9AFC604EF1A}" vid="{881B9380-3518-4F6F-94D7-C342456A5832}"/>
    </a:ext>
  </a:extLst>
</a:theme>
</file>

<file path=ppt/theme/theme2.xml><?xml version="1.0" encoding="utf-8"?>
<a:theme xmlns:a="http://schemas.openxmlformats.org/drawingml/2006/main" name="1_Office Theme">
  <a:themeElements>
    <a:clrScheme name="NTIA">
      <a:dk1>
        <a:sysClr val="windowText" lastClr="000000"/>
      </a:dk1>
      <a:lt1>
        <a:sysClr val="window" lastClr="FFFFFF"/>
      </a:lt1>
      <a:dk2>
        <a:srgbClr val="08446C"/>
      </a:dk2>
      <a:lt2>
        <a:srgbClr val="FFFFFF"/>
      </a:lt2>
      <a:accent1>
        <a:srgbClr val="0D67A7"/>
      </a:accent1>
      <a:accent2>
        <a:srgbClr val="BB0F20"/>
      </a:accent2>
      <a:accent3>
        <a:srgbClr val="BFBFBF"/>
      </a:accent3>
      <a:accent4>
        <a:srgbClr val="F6CA43"/>
      </a:accent4>
      <a:accent5>
        <a:srgbClr val="0095D9"/>
      </a:accent5>
      <a:accent6>
        <a:srgbClr val="0DA732"/>
      </a:accent6>
      <a:hlink>
        <a:srgbClr val="BB0F20"/>
      </a:hlink>
      <a:folHlink>
        <a:srgbClr val="BB0F20"/>
      </a:folHlink>
    </a:clrScheme>
    <a:fontScheme name="NTI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BroadbandUSA_new_330.potx [Read-Only]" id="{A94FDF92-C746-4B8B-A2AC-B9AFC604EF1A}" vid="{881B9380-3518-4F6F-94D7-C342456A5832}"/>
    </a:ext>
  </a:extLst>
</a:theme>
</file>

<file path=ppt/theme/theme3.xml><?xml version="1.0" encoding="utf-8"?>
<a:theme xmlns:a="http://schemas.openxmlformats.org/drawingml/2006/main" name="BBUSA_Template-1">
  <a:themeElements>
    <a:clrScheme name="NTIA">
      <a:dk1>
        <a:sysClr val="windowText" lastClr="000000"/>
      </a:dk1>
      <a:lt1>
        <a:sysClr val="window" lastClr="FFFFFF"/>
      </a:lt1>
      <a:dk2>
        <a:srgbClr val="08446C"/>
      </a:dk2>
      <a:lt2>
        <a:srgbClr val="FFFFFF"/>
      </a:lt2>
      <a:accent1>
        <a:srgbClr val="0D67A7"/>
      </a:accent1>
      <a:accent2>
        <a:srgbClr val="BB0F20"/>
      </a:accent2>
      <a:accent3>
        <a:srgbClr val="BFBFBF"/>
      </a:accent3>
      <a:accent4>
        <a:srgbClr val="F6CA43"/>
      </a:accent4>
      <a:accent5>
        <a:srgbClr val="0095D9"/>
      </a:accent5>
      <a:accent6>
        <a:srgbClr val="0DA732"/>
      </a:accent6>
      <a:hlink>
        <a:srgbClr val="BB0F20"/>
      </a:hlink>
      <a:folHlink>
        <a:srgbClr val="BB0F20"/>
      </a:folHlink>
    </a:clrScheme>
    <a:fontScheme name="NTI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43D014114C446A22C9029E083BA56" ma:contentTypeVersion="0" ma:contentTypeDescription="Create a new document." ma:contentTypeScope="" ma:versionID="3dee8d2cde56702cc210ac42ecf773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F631B0C-40FC-4486-8078-72E48278B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8CD566A-DA1D-4DF3-A5A4-B0C6827853AA}">
  <ds:schemaRefs>
    <ds:schemaRef ds:uri="http://schemas.microsoft.com/sharepoint/v3/contenttype/forms"/>
  </ds:schemaRefs>
</ds:datastoreItem>
</file>

<file path=customXml/itemProps3.xml><?xml version="1.0" encoding="utf-8"?>
<ds:datastoreItem xmlns:ds="http://schemas.openxmlformats.org/officeDocument/2006/customXml" ds:itemID="{2FEFF2EB-994F-4DC6-895C-264879764F60}">
  <ds:schemaRefs>
    <ds:schemaRef ds:uri="http://purl.org/dc/term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BroadbandUSA_new_330</Template>
  <TotalTime>1117</TotalTime>
  <Words>1170</Words>
  <Application>Microsoft Office PowerPoint</Application>
  <PresentationFormat>On-screen Show (4:3)</PresentationFormat>
  <Paragraphs>142</Paragraphs>
  <Slides>23</Slides>
  <Notes>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BBUSA_Template-1</vt:lpstr>
      <vt:lpstr>BroadbandUSA and the Broadband Opportunity Council</vt:lpstr>
      <vt:lpstr>We’ve been to Minnesota!</vt:lpstr>
      <vt:lpstr>BTOP investments in Minnesota</vt:lpstr>
      <vt:lpstr>In January 2015, NTIA launched BroadbandUSA, a new initiative to build the momentum for broadband</vt:lpstr>
      <vt:lpstr>A quarter of Americans, about 78 million people, still do not have broadband at home</vt:lpstr>
      <vt:lpstr>Data shows the clear impacts of investment in broadband infrastructure and adoption programs</vt:lpstr>
      <vt:lpstr>The new initiative builds on NTIA’s expertise to support communities with broadband investment </vt:lpstr>
      <vt:lpstr>NTIA will offer technical assistance to help guide recipients as they take on broadband efforts</vt:lpstr>
      <vt:lpstr>BroadbandUSA will also engage communities through external outreach activities</vt:lpstr>
      <vt:lpstr>NTIA will establish interagency partnerships to encourage broadband investment and adoption</vt:lpstr>
      <vt:lpstr>NTIA staff are available to provide assistance with a current or planned broadband project</vt:lpstr>
      <vt:lpstr>The following resources provide more information on BroadbandUSA and related broadband efforts</vt:lpstr>
      <vt:lpstr>The Broadband Opportunity Council</vt:lpstr>
      <vt:lpstr>In March 2015, President Obama established the Broadband Opportunity Council (BOC)</vt:lpstr>
      <vt:lpstr>The BOC’s goal is to improve federal coordination of broadband policies and actions</vt:lpstr>
      <vt:lpstr>The BOC includes more than 25 Federal government agencies and components</vt:lpstr>
      <vt:lpstr>BOC members are working together to promote broadband deployment and adoption </vt:lpstr>
      <vt:lpstr>Member agencies responded to a comprehensive survey on broadband policy and programs</vt:lpstr>
      <vt:lpstr>The BOC also released a Request for Comment from public broadband stakeholders</vt:lpstr>
      <vt:lpstr>In August 2015, the BOC will recommend steps to remove investment and adoption barriers</vt:lpstr>
      <vt:lpstr>White House Broadband Summit </vt:lpstr>
      <vt:lpstr>For more information on the BOC and its activities, please use the following resources</vt:lpstr>
      <vt:lpstr>Thank you! </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BroadbandUSA</dc:title>
  <dc:creator>Leonard, Colleen [USA]</dc:creator>
  <cp:lastModifiedBy>Laura Breeden</cp:lastModifiedBy>
  <cp:revision>43</cp:revision>
  <dcterms:created xsi:type="dcterms:W3CDTF">2015-05-12T14:54:54Z</dcterms:created>
  <dcterms:modified xsi:type="dcterms:W3CDTF">2015-06-17T14:30:09Z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0x0101001B743D014114C446A22C9029E083BA56</vt:lpwstr>
  </property>
</Properties>
</file>