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3"/>
  </p:notesMasterIdLst>
  <p:handoutMasterIdLst>
    <p:handoutMasterId r:id="rId24"/>
  </p:handoutMasterIdLst>
  <p:sldIdLst>
    <p:sldId id="256" r:id="rId7"/>
    <p:sldId id="268" r:id="rId8"/>
    <p:sldId id="285" r:id="rId9"/>
    <p:sldId id="269" r:id="rId10"/>
    <p:sldId id="272" r:id="rId11"/>
    <p:sldId id="277" r:id="rId12"/>
    <p:sldId id="286" r:id="rId13"/>
    <p:sldId id="276" r:id="rId14"/>
    <p:sldId id="287" r:id="rId15"/>
    <p:sldId id="275" r:id="rId16"/>
    <p:sldId id="288" r:id="rId17"/>
    <p:sldId id="260" r:id="rId18"/>
    <p:sldId id="273" r:id="rId19"/>
    <p:sldId id="279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image" Target="../media/image14.emf"/><Relationship Id="rId5" Type="http://schemas.openxmlformats.org/officeDocument/2006/relationships/image" Target="../media/image5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image" Target="../media/image17.emf"/><Relationship Id="rId5" Type="http://schemas.openxmlformats.org/officeDocument/2006/relationships/image" Target="../media/image18.emf"/><Relationship Id="rId4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E5E4B-11FD-487E-8C28-3F773A668DB5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69B8-55A3-43D5-B606-A47A23ED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0BB5-3D43-4F07-8A6E-7B41CBCF9EF3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4AF65-67B1-45E8-8947-7D19D978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>
            <a:off x="4953000" y="0"/>
            <a:ext cx="4191000" cy="685800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6629400" cy="1470025"/>
          </a:xfrm>
        </p:spPr>
        <p:txBody>
          <a:bodyPr/>
          <a:lstStyle>
            <a:lvl1pPr algn="l">
              <a:defRPr baseline="0">
                <a:latin typeface="Franklin Gothic Medium" panose="020B0603020102020204" pitchFamily="34" charset="0"/>
                <a:cs typeface="AngsanaUPC" panose="02020603050405020304" pitchFamily="18" charset="-34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5562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Dakota County, Minneso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8674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5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7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4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6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2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2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3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19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1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1478281"/>
            <a:ext cx="70866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7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91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3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73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0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10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9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4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60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59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8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5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0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3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7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1478281"/>
            <a:ext cx="70866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akota County, Minneso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055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53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0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2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4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EC8C-419B-463D-ADF8-FF16E902180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55437-6BDF-4E1F-9141-55472DDD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C097-6E0A-44B6-BC91-91FA3215F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B488E-5742-4B03-BC1C-6B1B8D507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4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dapr6\Documents\Projects.vsd\Drawing\~Page-1\Sheet.3" TargetMode="External"/><Relationship Id="rId13" Type="http://schemas.openxmlformats.org/officeDocument/2006/relationships/image" Target="../media/image15.e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8.png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image" Target="../media/image3.emf"/><Relationship Id="rId5" Type="http://schemas.openxmlformats.org/officeDocument/2006/relationships/image" Target="../media/image6.png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7.emf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4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emf"/><Relationship Id="rId9" Type="http://schemas.openxmlformats.org/officeDocument/2006/relationships/image" Target="../media/image3.emf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dapr6\Documents\Projects.vsd\Drawing\~Page-1\Sheet.3" TargetMode="External"/><Relationship Id="rId13" Type="http://schemas.openxmlformats.org/officeDocument/2006/relationships/image" Target="../media/image12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8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3.emf"/><Relationship Id="rId5" Type="http://schemas.openxmlformats.org/officeDocument/2006/relationships/image" Target="../media/image6.png"/><Relationship Id="rId15" Type="http://schemas.openxmlformats.org/officeDocument/2006/relationships/image" Target="../media/image5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1.emf"/><Relationship Id="rId4" Type="http://schemas.openxmlformats.org/officeDocument/2006/relationships/oleObject" Target="../embeddings/oleObject9.bin"/><Relationship Id="rId9" Type="http://schemas.openxmlformats.org/officeDocument/2006/relationships/oleObject" Target="file:///C:\Users\dapr6\Documents\Projects.vsd\Drawing\~Page-1\Sheet.3" TargetMode="External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on Dakota County Data Networks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Board of Commissioners</a:t>
            </a:r>
          </a:p>
          <a:p>
            <a:r>
              <a:rPr lang="en-US" dirty="0" smtClean="0"/>
              <a:t>April 21,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534"/>
            <a:ext cx="9144000" cy="3854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Data Networks Planning – Project Highlights</a:t>
            </a:r>
          </a:p>
        </p:txBody>
      </p:sp>
      <p:pic>
        <p:nvPicPr>
          <p:cNvPr id="5" name="Picture 2" descr="Dakota County,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579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Partner with the City of Farmington to upgrade the County’s fiber infrastructure</a:t>
            </a:r>
          </a:p>
          <a:p>
            <a:pPr lvl="1"/>
            <a:r>
              <a:rPr lang="en-US" dirty="0" smtClean="0"/>
              <a:t>“Dig once”: upgrades to occur during the CR 64 reconstruction</a:t>
            </a:r>
          </a:p>
          <a:p>
            <a:pPr lvl="1"/>
            <a:r>
              <a:rPr lang="en-US" dirty="0" smtClean="0"/>
              <a:t>Connects traffic signals to improve timing and traffic flow</a:t>
            </a:r>
          </a:p>
          <a:p>
            <a:pPr lvl="1"/>
            <a:r>
              <a:rPr lang="en-US" dirty="0" smtClean="0"/>
              <a:t>Adds redundancy and capacity to  </a:t>
            </a:r>
            <a:r>
              <a:rPr lang="en-US" dirty="0" smtClean="0"/>
              <a:t>the County network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Future opportunity for Farmington </a:t>
            </a:r>
            <a:r>
              <a:rPr lang="en-US" dirty="0"/>
              <a:t>Industrial Park </a:t>
            </a:r>
            <a:r>
              <a:rPr lang="en-US" dirty="0" smtClean="0"/>
              <a:t>connection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7279"/>
              </p:ext>
            </p:extLst>
          </p:nvPr>
        </p:nvGraphicFramePr>
        <p:xfrm>
          <a:off x="73025" y="241300"/>
          <a:ext cx="52673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Visio" r:id="rId3" imgW="4424995" imgH="764077" progId="Visio.Drawing.11">
                  <p:embed/>
                </p:oleObj>
              </mc:Choice>
              <mc:Fallback>
                <p:oleObj name="Visio" r:id="rId3" imgW="4424995" imgH="7640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241300"/>
                        <a:ext cx="526732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7" y="1676400"/>
            <a:ext cx="942954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6" y="2743200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2" y="3657600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418622"/>
              </p:ext>
            </p:extLst>
          </p:nvPr>
        </p:nvGraphicFramePr>
        <p:xfrm>
          <a:off x="-7218363" y="-26549350"/>
          <a:ext cx="14789151" cy="559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Visio" r:id="rId8" imgW="10206484" imgH="15436085" progId="Visio.Drawing.11">
                  <p:link updateAutomatic="1"/>
                </p:oleObj>
              </mc:Choice>
              <mc:Fallback>
                <p:oleObj name="Visio" r:id="rId8" imgW="10206484" imgH="1543608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7218363" y="-26549350"/>
                        <a:ext cx="14789151" cy="5599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6745"/>
              </p:ext>
            </p:extLst>
          </p:nvPr>
        </p:nvGraphicFramePr>
        <p:xfrm>
          <a:off x="559628" y="1219200"/>
          <a:ext cx="1453332" cy="28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Visio" r:id="rId10" imgW="1977963" imgH="394467" progId="Visio.Drawing.11">
                  <p:embed/>
                </p:oleObj>
              </mc:Choice>
              <mc:Fallback>
                <p:oleObj name="Visio" r:id="rId10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28" y="1219200"/>
                        <a:ext cx="1453332" cy="289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58683"/>
              </p:ext>
            </p:extLst>
          </p:nvPr>
        </p:nvGraphicFramePr>
        <p:xfrm>
          <a:off x="539504" y="3177235"/>
          <a:ext cx="14525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Visio" r:id="rId12" imgW="1977963" imgH="394467" progId="Visio.Drawing.11">
                  <p:embed/>
                </p:oleObj>
              </mc:Choice>
              <mc:Fallback>
                <p:oleObj name="Visio" r:id="rId12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04" y="3177235"/>
                        <a:ext cx="14525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026774"/>
              </p:ext>
            </p:extLst>
          </p:nvPr>
        </p:nvGraphicFramePr>
        <p:xfrm>
          <a:off x="583395" y="2209800"/>
          <a:ext cx="14525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Visio" r:id="rId14" imgW="1977963" imgH="394467" progId="Visio.Drawing.11">
                  <p:embed/>
                </p:oleObj>
              </mc:Choice>
              <mc:Fallback>
                <p:oleObj name="Visio" r:id="rId14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95" y="2209800"/>
                        <a:ext cx="14525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"/>
            <a:ext cx="540754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7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534"/>
            <a:ext cx="9144000" cy="3854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Data Networks Planning - Collaboration</a:t>
            </a:r>
            <a:endParaRPr lang="en-US" sz="2400" cap="smal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Agreements and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State of Minnesota network</a:t>
            </a:r>
          </a:p>
          <a:p>
            <a:pPr lvl="1"/>
            <a:r>
              <a:rPr lang="en-US" dirty="0" smtClean="0"/>
              <a:t>Redundancy </a:t>
            </a:r>
          </a:p>
          <a:p>
            <a:pPr lvl="1"/>
            <a:r>
              <a:rPr lang="en-US" dirty="0" smtClean="0"/>
              <a:t>Maintenance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lvl="0"/>
            <a:r>
              <a:rPr lang="en-US" dirty="0" smtClean="0"/>
              <a:t>Metro County collaboration</a:t>
            </a:r>
          </a:p>
          <a:p>
            <a:pPr lvl="1"/>
            <a:r>
              <a:rPr lang="en-US" dirty="0" smtClean="0"/>
              <a:t>Cost sharing</a:t>
            </a:r>
          </a:p>
          <a:p>
            <a:pPr lvl="1"/>
            <a:r>
              <a:rPr lang="en-US" dirty="0" smtClean="0"/>
              <a:t>Em</a:t>
            </a:r>
            <a:r>
              <a:rPr lang="en-US" dirty="0" smtClean="0"/>
              <a:t>power collaboration</a:t>
            </a:r>
            <a:endParaRPr lang="en-US" dirty="0" smtClean="0"/>
          </a:p>
          <a:p>
            <a:pPr marL="457200" lvl="1" indent="0">
              <a:buNone/>
            </a:pPr>
            <a:endParaRPr lang="en-US" sz="800" dirty="0" smtClean="0"/>
          </a:p>
          <a:p>
            <a:pPr lvl="0"/>
            <a:r>
              <a:rPr lang="en-US" dirty="0" smtClean="0"/>
              <a:t>DC cities, County, CDA potential JPA for I-Net</a:t>
            </a:r>
            <a:endParaRPr lang="en-US" dirty="0" smtClean="0"/>
          </a:p>
          <a:p>
            <a:pPr lvl="1"/>
            <a:r>
              <a:rPr lang="en-US" dirty="0" smtClean="0"/>
              <a:t>Scale advantages from cooperative management</a:t>
            </a:r>
          </a:p>
          <a:p>
            <a:pPr lvl="1"/>
            <a:r>
              <a:rPr lang="en-US" dirty="0" smtClean="0"/>
              <a:t>Foundation for future efforts</a:t>
            </a:r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5" name="Picture 2" descr="Dakota County,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579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534"/>
            <a:ext cx="9144000" cy="3854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Data Networks Planning - Collaboration</a:t>
            </a:r>
            <a:endParaRPr lang="en-US" sz="2400" cap="smal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Importance of a Fiber Backbone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</a:t>
            </a:r>
            <a:r>
              <a:rPr lang="en-US" dirty="0" smtClean="0"/>
              <a:t>ore secure, faster and more efficient than cable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9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Greater lifespan and higher data capacity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9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Connections between county facilities allows for the sharing of software over the network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9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Multiple communication modes can be consolidated on the network, reducing costs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9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Share maintenance costs with public partners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Reduces number of internet provider connection points enhancing accessibility and redundancy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Centralized security and building management systems</a:t>
            </a:r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5" name="Picture 2" descr="Dakota County,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579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534"/>
            <a:ext cx="9144000" cy="3854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Data Networks Planning - Collaboration</a:t>
            </a:r>
            <a:endParaRPr lang="en-US" sz="2400" cap="smal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Developing a JPA for cooperative management of the Institutional Network across the county</a:t>
            </a:r>
          </a:p>
          <a:p>
            <a:pPr marL="457200" lvl="1" indent="0">
              <a:buNone/>
            </a:pPr>
            <a:endParaRPr lang="en-US" sz="900" dirty="0" smtClean="0"/>
          </a:p>
          <a:p>
            <a:r>
              <a:rPr lang="en-US" dirty="0" smtClean="0"/>
              <a:t>Connecting the County’s 800 MHz radio towers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Connecting Farmington and Northfield</a:t>
            </a:r>
          </a:p>
          <a:p>
            <a:pPr lvl="1"/>
            <a:r>
              <a:rPr lang="en-US" dirty="0" smtClean="0"/>
              <a:t>Regional collaboration between the State, Rice County and the City of Northfield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5" name="Picture 2" descr="Dakota County,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579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534"/>
            <a:ext cx="9144000" cy="3854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Data Networks Planning - Purchasing</a:t>
            </a:r>
            <a:endParaRPr lang="en-US" sz="2400" cap="smal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Request for Authorization</a:t>
            </a:r>
            <a:endParaRPr lang="en-US" dirty="0"/>
          </a:p>
        </p:txBody>
      </p:sp>
      <p:pic>
        <p:nvPicPr>
          <p:cNvPr id="5" name="Picture 2" descr="Dakota County,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579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500,000 feet of fiber cabling, conduit and duct</a:t>
            </a:r>
          </a:p>
          <a:p>
            <a:r>
              <a:rPr lang="en-US" dirty="0" smtClean="0"/>
              <a:t>$1.2 million total material cost</a:t>
            </a:r>
          </a:p>
          <a:p>
            <a:r>
              <a:rPr lang="en-US" dirty="0" smtClean="0"/>
              <a:t>Purchasing vendor: Graybar </a:t>
            </a:r>
          </a:p>
          <a:p>
            <a:pPr lvl="1"/>
            <a:r>
              <a:rPr lang="en-US" dirty="0" smtClean="0"/>
              <a:t>Member of the US Communities Government Purchasing Alliance Program</a:t>
            </a:r>
          </a:p>
          <a:p>
            <a:pPr lvl="1"/>
            <a:r>
              <a:rPr lang="en-US" dirty="0" smtClean="0"/>
              <a:t>Technically superior quality at comparable rates</a:t>
            </a:r>
          </a:p>
          <a:p>
            <a:r>
              <a:rPr lang="en-US" dirty="0" smtClean="0"/>
              <a:t>Bulk purchasing</a:t>
            </a:r>
          </a:p>
          <a:p>
            <a:pPr lvl="1"/>
            <a:r>
              <a:rPr lang="en-US" dirty="0" smtClean="0"/>
              <a:t>Cost of fiber materials expected to increase </a:t>
            </a:r>
          </a:p>
          <a:p>
            <a:pPr lvl="1"/>
            <a:r>
              <a:rPr lang="en-US" dirty="0" smtClean="0"/>
              <a:t>Purchasing in bulk reduces cost by 25%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Questions or Comments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534"/>
            <a:ext cx="9144000" cy="3854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Data Networks Planning - Overview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Capital Improvement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</a:t>
            </a:r>
            <a:r>
              <a:rPr lang="en-US" dirty="0" smtClean="0"/>
              <a:t>xpand and upgrade the County fiber network</a:t>
            </a:r>
          </a:p>
          <a:p>
            <a:pPr lvl="1"/>
            <a:r>
              <a:rPr lang="en-US" dirty="0" smtClean="0"/>
              <a:t>Connect County facilities and increase data capacity</a:t>
            </a:r>
            <a:endParaRPr lang="en-US" dirty="0"/>
          </a:p>
          <a:p>
            <a:pPr lvl="1"/>
            <a:r>
              <a:rPr lang="en-US" dirty="0" smtClean="0"/>
              <a:t>Address </a:t>
            </a:r>
            <a:r>
              <a:rPr lang="en-US" dirty="0"/>
              <a:t>known </a:t>
            </a:r>
            <a:r>
              <a:rPr lang="en-US" dirty="0" smtClean="0"/>
              <a:t>deficiencies and assures stability and redundancy </a:t>
            </a:r>
          </a:p>
          <a:p>
            <a:pPr lvl="1"/>
            <a:r>
              <a:rPr lang="en-US" dirty="0" smtClean="0"/>
              <a:t>Support essential County business needs</a:t>
            </a:r>
          </a:p>
          <a:p>
            <a:pPr marL="457200" lvl="1" indent="0">
              <a:buNone/>
            </a:pPr>
            <a:endParaRPr lang="en-US" sz="900" dirty="0" smtClean="0"/>
          </a:p>
          <a:p>
            <a:r>
              <a:rPr lang="en-US" dirty="0" smtClean="0"/>
              <a:t>Principles for prioritizing and recommending projects</a:t>
            </a:r>
          </a:p>
          <a:p>
            <a:pPr lvl="1"/>
            <a:r>
              <a:rPr lang="en-US" dirty="0" smtClean="0"/>
              <a:t>Publicly owned network for core business functions</a:t>
            </a:r>
          </a:p>
          <a:p>
            <a:pPr lvl="1"/>
            <a:r>
              <a:rPr lang="en-US" dirty="0" smtClean="0"/>
              <a:t>Cost-sharing through regional collaboration</a:t>
            </a:r>
          </a:p>
          <a:p>
            <a:pPr lvl="1"/>
            <a:r>
              <a:rPr lang="en-US" dirty="0" smtClean="0"/>
              <a:t>“Dig once” and reduce costs by installing fiber during planned construction</a:t>
            </a:r>
          </a:p>
          <a:p>
            <a:pPr marL="914400" lvl="2" indent="0">
              <a:buNone/>
            </a:pPr>
            <a:endParaRPr lang="en-US" sz="900" dirty="0" smtClean="0"/>
          </a:p>
        </p:txBody>
      </p:sp>
      <p:pic>
        <p:nvPicPr>
          <p:cNvPr id="5" name="Picture 2" descr="Dakota County,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579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534334"/>
              </p:ext>
            </p:extLst>
          </p:nvPr>
        </p:nvGraphicFramePr>
        <p:xfrm>
          <a:off x="-304800" y="-76200"/>
          <a:ext cx="24384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3" imgW="1977963" imgH="1251217" progId="Visio.Drawing.11">
                  <p:embed/>
                </p:oleObj>
              </mc:Choice>
              <mc:Fallback>
                <p:oleObj name="Visio" r:id="rId3" imgW="1977963" imgH="1251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-76200"/>
                        <a:ext cx="2438400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942954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4" y="2819400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9" y="3810000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53839"/>
              </p:ext>
            </p:extLst>
          </p:nvPr>
        </p:nvGraphicFramePr>
        <p:xfrm>
          <a:off x="125811" y="1295400"/>
          <a:ext cx="1453332" cy="28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8" imgW="1977963" imgH="394467" progId="Visio.Drawing.11">
                  <p:embed/>
                </p:oleObj>
              </mc:Choice>
              <mc:Fallback>
                <p:oleObj name="Visio" r:id="rId8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11" y="1295400"/>
                        <a:ext cx="1453332" cy="289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4877"/>
              </p:ext>
            </p:extLst>
          </p:nvPr>
        </p:nvGraphicFramePr>
        <p:xfrm>
          <a:off x="126195" y="3276600"/>
          <a:ext cx="14525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10" imgW="1977963" imgH="394467" progId="Visio.Drawing.11">
                  <p:embed/>
                </p:oleObj>
              </mc:Choice>
              <mc:Fallback>
                <p:oleObj name="Visio" r:id="rId10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95" y="3276600"/>
                        <a:ext cx="14525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97872"/>
              </p:ext>
            </p:extLst>
          </p:nvPr>
        </p:nvGraphicFramePr>
        <p:xfrm>
          <a:off x="126195" y="2286000"/>
          <a:ext cx="14525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12" imgW="1977963" imgH="394467" progId="Visio.Drawing.11">
                  <p:embed/>
                </p:oleObj>
              </mc:Choice>
              <mc:Fallback>
                <p:oleObj name="Visio" r:id="rId12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95" y="2286000"/>
                        <a:ext cx="14525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26" y="0"/>
            <a:ext cx="5740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534"/>
            <a:ext cx="9144000" cy="3854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  <a:effectLst>
            <a:glow rad="1397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Data Networks Planning – Planned Projects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22679"/>
              </p:ext>
            </p:extLst>
          </p:nvPr>
        </p:nvGraphicFramePr>
        <p:xfrm>
          <a:off x="76200" y="76202"/>
          <a:ext cx="8991600" cy="626363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1000" sy="101000" algn="ctr" rotWithShape="0">
                    <a:prstClr val="black">
                      <a:alpha val="50000"/>
                    </a:prstClr>
                  </a:outerShdw>
                </a:effectLst>
                <a:tableStyleId>{5C22544A-7EE6-4342-B048-85BDC9FD1C3A}</a:tableStyleId>
              </a:tblPr>
              <a:tblGrid>
                <a:gridCol w="1143000"/>
                <a:gridCol w="1600200"/>
                <a:gridCol w="3383280"/>
                <a:gridCol w="2103120"/>
                <a:gridCol w="762000"/>
              </a:tblGrid>
              <a:tr h="4571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 #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 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County Business</a:t>
                      </a:r>
                      <a:r>
                        <a:rPr lang="en-US" sz="1800" baseline="0" dirty="0" smtClean="0"/>
                        <a:t> Need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Other </a:t>
                      </a:r>
                      <a:r>
                        <a:rPr lang="en-US" sz="1800" baseline="0" dirty="0" smtClean="0"/>
                        <a:t>Partners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Miles</a:t>
                      </a:r>
                      <a:endParaRPr lang="en-US" sz="18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Wentworth</a:t>
                      </a:r>
                      <a:r>
                        <a:rPr lang="en-US" sz="1800" baseline="0" dirty="0" smtClean="0"/>
                        <a:t> Library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Connect library to DC network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Wentworth Library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/>
                </a:tc>
              </a:tr>
              <a:tr h="4356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DCTC to CR 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Upgrade</a:t>
                      </a:r>
                      <a:r>
                        <a:rPr lang="en-US" sz="1800" baseline="0" dirty="0" smtClean="0"/>
                        <a:t> DCTC fiber network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DCTC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3.1</a:t>
                      </a:r>
                      <a:endParaRPr lang="en-US" sz="1800" dirty="0"/>
                    </a:p>
                  </a:txBody>
                  <a:tcPr anchor="ctr"/>
                </a:tc>
              </a:tr>
              <a:tr h="7073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 42 Traffic</a:t>
                      </a:r>
                      <a:r>
                        <a:rPr lang="en-US" sz="1800" baseline="0" dirty="0" smtClean="0"/>
                        <a:t> Signals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Upgrade</a:t>
                      </a:r>
                      <a:r>
                        <a:rPr lang="en-US" sz="1800" baseline="0" dirty="0" smtClean="0"/>
                        <a:t> fiber network </a:t>
                      </a:r>
                      <a:r>
                        <a:rPr lang="en-US" sz="1800" dirty="0" smtClean="0"/>
                        <a:t>during signal reconstruction project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 of MN; </a:t>
                      </a:r>
                    </a:p>
                    <a:p>
                      <a:r>
                        <a:rPr lang="en-US" sz="1800" dirty="0" smtClean="0"/>
                        <a:t>Cities of Burnsville, Apple Valley</a:t>
                      </a:r>
                      <a:r>
                        <a:rPr lang="en-US" sz="1800" baseline="0" dirty="0" smtClean="0"/>
                        <a:t> and Rosemount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/>
                </a:tc>
              </a:tr>
              <a:tr h="7073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Robert Street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Connect</a:t>
                      </a:r>
                      <a:r>
                        <a:rPr lang="en-US" sz="1800" baseline="0" dirty="0" smtClean="0"/>
                        <a:t> network to </a:t>
                      </a:r>
                    </a:p>
                    <a:p>
                      <a:r>
                        <a:rPr lang="en-US" sz="1800" baseline="0" dirty="0" smtClean="0"/>
                        <a:t>Ramsey County and improve DC backbone network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 of MN; </a:t>
                      </a:r>
                    </a:p>
                    <a:p>
                      <a:r>
                        <a:rPr lang="en-US" sz="1800" dirty="0" smtClean="0"/>
                        <a:t>City</a:t>
                      </a:r>
                      <a:r>
                        <a:rPr lang="en-US" sz="1800" baseline="0" dirty="0" smtClean="0"/>
                        <a:t> of West St. Paul; Ramey County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073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County-wide</a:t>
                      </a:r>
                      <a:r>
                        <a:rPr lang="en-US" sz="1800" baseline="0" dirty="0" smtClean="0"/>
                        <a:t> Traffic Signals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Improve</a:t>
                      </a:r>
                      <a:r>
                        <a:rPr lang="en-US" sz="1800" baseline="0" dirty="0" smtClean="0"/>
                        <a:t> traffic signalization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Transportation </a:t>
                      </a:r>
                      <a:r>
                        <a:rPr lang="en-US" sz="1800" dirty="0" err="1" smtClean="0"/>
                        <a:t>Dept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2.4</a:t>
                      </a:r>
                      <a:endParaRPr lang="en-US" sz="18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Apple Valley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Upgrade</a:t>
                      </a:r>
                      <a:r>
                        <a:rPr lang="en-US" sz="1800" baseline="0" dirty="0" smtClean="0"/>
                        <a:t> DC network and improve traffic signalization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 of Apple Valley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6.2</a:t>
                      </a:r>
                      <a:endParaRPr lang="en-US" sz="18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Burnsville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Upgrade</a:t>
                      </a:r>
                      <a:r>
                        <a:rPr lang="en-US" sz="1800" baseline="0" dirty="0" smtClean="0"/>
                        <a:t> DC network and improve traffic signalization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 of Burnsville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1.8</a:t>
                      </a:r>
                      <a:endParaRPr lang="en-US" sz="18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Farmington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Upgrade</a:t>
                      </a:r>
                      <a:r>
                        <a:rPr lang="en-US" sz="1800" baseline="0" dirty="0" smtClean="0"/>
                        <a:t> DC network and improve traffic signalization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</a:t>
                      </a:r>
                      <a:r>
                        <a:rPr lang="en-US" sz="1800" baseline="0" dirty="0" smtClean="0"/>
                        <a:t> of Farmington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Dakota County,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579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534"/>
            <a:ext cx="9144000" cy="3854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Data Networks Planning – Planned Projects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15641"/>
              </p:ext>
            </p:extLst>
          </p:nvPr>
        </p:nvGraphicFramePr>
        <p:xfrm>
          <a:off x="76200" y="76200"/>
          <a:ext cx="8991600" cy="618478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43000"/>
                <a:gridCol w="1905000"/>
                <a:gridCol w="3078480"/>
                <a:gridCol w="2103120"/>
                <a:gridCol w="762000"/>
              </a:tblGrid>
              <a:tr h="45719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Project #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Project Name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smtClean="0"/>
                        <a:t>County Business</a:t>
                      </a:r>
                      <a:r>
                        <a:rPr lang="en-US" sz="1900" baseline="0" smtClean="0"/>
                        <a:t> Need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Other </a:t>
                      </a:r>
                      <a:r>
                        <a:rPr lang="en-US" sz="1900" baseline="0" dirty="0" smtClean="0"/>
                        <a:t>Partners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Miles</a:t>
                      </a:r>
                      <a:endParaRPr lang="en-US" sz="19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17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Lebanon Hills Center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Connect visitor center to DC fiber network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DC Parks </a:t>
                      </a:r>
                      <a:r>
                        <a:rPr lang="en-US" sz="1900" dirty="0" err="1" smtClean="0"/>
                        <a:t>Dept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</a:t>
                      </a:r>
                      <a:endParaRPr lang="en-US" sz="1900" dirty="0"/>
                    </a:p>
                  </a:txBody>
                  <a:tcPr anchor="ctr"/>
                </a:tc>
              </a:tr>
              <a:tr h="435668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18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Eagan: Lone Oak 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Connect traffic signals</a:t>
                      </a:r>
                      <a:r>
                        <a:rPr lang="en-US" sz="1900" baseline="0" dirty="0" smtClean="0"/>
                        <a:t> and improve DC fiber network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City of Eagan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10.8</a:t>
                      </a:r>
                      <a:endParaRPr lang="en-US" sz="1900" dirty="0"/>
                    </a:p>
                  </a:txBody>
                  <a:tcPr anchor="ctr"/>
                </a:tc>
              </a:tr>
              <a:tr h="70733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19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Spring Lake Park: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err="1" smtClean="0"/>
                        <a:t>Byllesby</a:t>
                      </a:r>
                      <a:r>
                        <a:rPr lang="en-US" sz="1900" baseline="0" dirty="0" smtClean="0"/>
                        <a:t> Dam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Connect dam and park to DC network to improve services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State of MN;</a:t>
                      </a:r>
                    </a:p>
                    <a:p>
                      <a:r>
                        <a:rPr lang="en-US" sz="1900" dirty="0" smtClean="0"/>
                        <a:t>Goodhue</a:t>
                      </a:r>
                      <a:r>
                        <a:rPr lang="en-US" sz="1900" baseline="0" dirty="0" smtClean="0"/>
                        <a:t> County;</a:t>
                      </a:r>
                    </a:p>
                    <a:p>
                      <a:r>
                        <a:rPr lang="en-US" sz="1900" baseline="0" dirty="0" smtClean="0"/>
                        <a:t>City of Cannon Falls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10.3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0733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20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Fiber Expansion: Empire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Upgrade</a:t>
                      </a:r>
                      <a:r>
                        <a:rPr lang="en-US" sz="1900" baseline="0" dirty="0" smtClean="0"/>
                        <a:t> DC network and improve traffic signalization</a:t>
                      </a:r>
                      <a:endParaRPr lang="en-US" sz="1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 anchor="ctr"/>
                </a:tc>
              </a:tr>
              <a:tr h="70733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22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Lakeville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Connect traffic signals</a:t>
                      </a:r>
                      <a:r>
                        <a:rPr lang="en-US" sz="1900" baseline="0" dirty="0" smtClean="0"/>
                        <a:t> and improve DC fiber network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State of MN;</a:t>
                      </a:r>
                    </a:p>
                    <a:p>
                      <a:r>
                        <a:rPr lang="en-US" sz="1900" dirty="0" smtClean="0"/>
                        <a:t>City of Lakeville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7.8</a:t>
                      </a:r>
                      <a:endParaRPr lang="en-US" sz="19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23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Whitetail Woods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Connect</a:t>
                      </a:r>
                      <a:r>
                        <a:rPr lang="en-US" sz="1900" baseline="0" dirty="0" smtClean="0"/>
                        <a:t> park facilities to DC fiber network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State of MN;</a:t>
                      </a:r>
                    </a:p>
                    <a:p>
                      <a:r>
                        <a:rPr lang="en-US" sz="1900" dirty="0" smtClean="0"/>
                        <a:t>U of M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5.4</a:t>
                      </a:r>
                      <a:endParaRPr lang="en-US" sz="19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27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Dakota</a:t>
                      </a:r>
                      <a:r>
                        <a:rPr lang="en-US" sz="1900" baseline="0" dirty="0" smtClean="0"/>
                        <a:t> Lodge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Connect Lodge, Inver Glen Library to</a:t>
                      </a:r>
                      <a:r>
                        <a:rPr lang="en-US" sz="1900" baseline="0" dirty="0" smtClean="0"/>
                        <a:t> DC fiber network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DC Libraries</a:t>
                      </a:r>
                      <a:r>
                        <a:rPr lang="en-US" sz="1900" baseline="0" dirty="0" smtClean="0"/>
                        <a:t> and Parks </a:t>
                      </a:r>
                      <a:r>
                        <a:rPr lang="en-US" sz="1900" baseline="0" dirty="0" err="1" smtClean="0"/>
                        <a:t>Dept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1.4</a:t>
                      </a:r>
                      <a:endParaRPr lang="en-US" sz="19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9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CR 32 Traffic Signals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Upgrade</a:t>
                      </a:r>
                      <a:r>
                        <a:rPr lang="en-US" sz="1900" baseline="0" dirty="0" smtClean="0"/>
                        <a:t> DC network and improve traffic signalization</a:t>
                      </a:r>
                      <a:endParaRPr lang="en-US" sz="1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Transportation </a:t>
                      </a:r>
                      <a:r>
                        <a:rPr lang="en-US" sz="1900" dirty="0" err="1" smtClean="0"/>
                        <a:t>Dept</a:t>
                      </a:r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3.1</a:t>
                      </a:r>
                      <a:endParaRPr lang="en-US" sz="19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Dakota County,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579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534"/>
            <a:ext cx="9144000" cy="3854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Data Networks Planning – Project Highlights</a:t>
            </a:r>
          </a:p>
        </p:txBody>
      </p:sp>
      <p:pic>
        <p:nvPicPr>
          <p:cNvPr id="5" name="Picture 2" descr="Dakota County,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579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42 Traffic Signals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 with the state of Minnesota, the cities of Burnsville, Apple Valley, Rosemount and ISD #196 during the signal reconstruction project along CR </a:t>
            </a:r>
            <a:r>
              <a:rPr lang="en-US" dirty="0" smtClean="0"/>
              <a:t>42</a:t>
            </a:r>
          </a:p>
          <a:p>
            <a:pPr lvl="1"/>
            <a:r>
              <a:rPr lang="en-US" dirty="0" smtClean="0"/>
              <a:t>Use the “Dig Once” policy to install additional fiber strands during construction</a:t>
            </a:r>
          </a:p>
          <a:p>
            <a:pPr lvl="1"/>
            <a:r>
              <a:rPr lang="en-US" dirty="0" smtClean="0"/>
              <a:t>Connect traffic signals to the County network to improve signal times and traffic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537093"/>
              </p:ext>
            </p:extLst>
          </p:nvPr>
        </p:nvGraphicFramePr>
        <p:xfrm>
          <a:off x="76200" y="381000"/>
          <a:ext cx="2360869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3" imgW="1977963" imgH="394467" progId="Visio.Drawing.11">
                  <p:embed/>
                </p:oleObj>
              </mc:Choice>
              <mc:Fallback>
                <p:oleObj name="Visio" r:id="rId3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81000"/>
                        <a:ext cx="2360869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1739"/>
            <a:ext cx="942954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9" y="1981200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78936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579235"/>
              </p:ext>
            </p:extLst>
          </p:nvPr>
        </p:nvGraphicFramePr>
        <p:xfrm>
          <a:off x="-7218363" y="-26549350"/>
          <a:ext cx="14789151" cy="559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8" imgW="10206484" imgH="15436085" progId="Visio.Drawing.11">
                  <p:link updateAutomatic="1"/>
                </p:oleObj>
              </mc:Choice>
              <mc:Fallback>
                <p:oleObj name="Visio" r:id="rId8" imgW="10206484" imgH="1543608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7218363" y="-26549350"/>
                        <a:ext cx="14789151" cy="5599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33250"/>
              </p:ext>
            </p:extLst>
          </p:nvPr>
        </p:nvGraphicFramePr>
        <p:xfrm>
          <a:off x="609600" y="914400"/>
          <a:ext cx="1453332" cy="28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10" imgW="1977963" imgH="394467" progId="Visio.Drawing.11">
                  <p:embed/>
                </p:oleObj>
              </mc:Choice>
              <mc:Fallback>
                <p:oleObj name="Visio" r:id="rId10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1453332" cy="289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921418"/>
              </p:ext>
            </p:extLst>
          </p:nvPr>
        </p:nvGraphicFramePr>
        <p:xfrm>
          <a:off x="2286000" y="914400"/>
          <a:ext cx="14525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Visio" r:id="rId12" imgW="1977963" imgH="394467" progId="Visio.Drawing.11">
                  <p:embed/>
                </p:oleObj>
              </mc:Choice>
              <mc:Fallback>
                <p:oleObj name="Visio" r:id="rId12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14400"/>
                        <a:ext cx="14525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33877"/>
              </p:ext>
            </p:extLst>
          </p:nvPr>
        </p:nvGraphicFramePr>
        <p:xfrm>
          <a:off x="599026" y="1626413"/>
          <a:ext cx="14525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Visio" r:id="rId14" imgW="1977963" imgH="394467" progId="Visio.Drawing.11">
                  <p:embed/>
                </p:oleObj>
              </mc:Choice>
              <mc:Fallback>
                <p:oleObj name="Visio" r:id="rId14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26" y="1626413"/>
                        <a:ext cx="14525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8610600" cy="30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1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534"/>
            <a:ext cx="9144000" cy="3854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Data Networks Planning – Project Highlights</a:t>
            </a:r>
          </a:p>
        </p:txBody>
      </p:sp>
      <p:pic>
        <p:nvPicPr>
          <p:cNvPr id="5" name="Picture 2" descr="Dakota County,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579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Street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with the State and the City of West St. Paul to install fiber as part of the Robert Street project</a:t>
            </a:r>
          </a:p>
          <a:p>
            <a:pPr lvl="1"/>
            <a:r>
              <a:rPr lang="en-US" dirty="0" smtClean="0"/>
              <a:t>Provides a High-density Communications Corridor connecting Dakota County to Ramsey County and State networks</a:t>
            </a:r>
          </a:p>
          <a:p>
            <a:pPr lvl="1"/>
            <a:r>
              <a:rPr lang="en-US" dirty="0" smtClean="0"/>
              <a:t>Connects multiple County facilities on route</a:t>
            </a:r>
          </a:p>
          <a:p>
            <a:pPr lvl="1"/>
            <a:r>
              <a:rPr lang="en-US" dirty="0" smtClean="0"/>
              <a:t>“Dig once” policy reduces cost of installation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86" y="0"/>
            <a:ext cx="45480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39130"/>
              </p:ext>
            </p:extLst>
          </p:nvPr>
        </p:nvGraphicFramePr>
        <p:xfrm>
          <a:off x="76200" y="381000"/>
          <a:ext cx="2360869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Visio" r:id="rId4" imgW="1977963" imgH="394467" progId="Visio.Drawing.11">
                  <p:embed/>
                </p:oleObj>
              </mc:Choice>
              <mc:Fallback>
                <p:oleObj name="Visio" r:id="rId4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81000"/>
                        <a:ext cx="2360869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1739"/>
            <a:ext cx="942954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9" y="1981200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8" y="2895600"/>
            <a:ext cx="962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500214"/>
              </p:ext>
            </p:extLst>
          </p:nvPr>
        </p:nvGraphicFramePr>
        <p:xfrm>
          <a:off x="-1330347" y="542129"/>
          <a:ext cx="3011488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9" imgW="4600592" imgH="2771806" progId="Visio.Drawing.11">
                  <p:link updateAutomatic="1"/>
                </p:oleObj>
              </mc:Choice>
              <mc:Fallback>
                <p:oleObj name="Visio" r:id="rId9" imgW="4600592" imgH="2771806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1330347" y="542129"/>
                        <a:ext cx="3011488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997503"/>
              </p:ext>
            </p:extLst>
          </p:nvPr>
        </p:nvGraphicFramePr>
        <p:xfrm>
          <a:off x="609600" y="914400"/>
          <a:ext cx="1453332" cy="28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Visio" r:id="rId11" imgW="1977963" imgH="394467" progId="Visio.Drawing.11">
                  <p:embed/>
                </p:oleObj>
              </mc:Choice>
              <mc:Fallback>
                <p:oleObj name="Visio" r:id="rId11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1453332" cy="289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833768"/>
              </p:ext>
            </p:extLst>
          </p:nvPr>
        </p:nvGraphicFramePr>
        <p:xfrm>
          <a:off x="583395" y="2438400"/>
          <a:ext cx="14525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Visio" r:id="rId13" imgW="1977963" imgH="394467" progId="Visio.Drawing.11">
                  <p:embed/>
                </p:oleObj>
              </mc:Choice>
              <mc:Fallback>
                <p:oleObj name="Visio" r:id="rId13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95" y="2438400"/>
                        <a:ext cx="14525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70460"/>
              </p:ext>
            </p:extLst>
          </p:nvPr>
        </p:nvGraphicFramePr>
        <p:xfrm>
          <a:off x="599026" y="1626413"/>
          <a:ext cx="14525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Visio" r:id="rId15" imgW="1977963" imgH="394467" progId="Visio.Drawing.11">
                  <p:embed/>
                </p:oleObj>
              </mc:Choice>
              <mc:Fallback>
                <p:oleObj name="Visio" r:id="rId15" imgW="1977963" imgH="3944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26" y="1626413"/>
                        <a:ext cx="14525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90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C Document" ma:contentTypeID="0x010100A58AAE8DCDF248D8B41667A8A94B54770034247D665D13164692D7FF920B1EE362" ma:contentTypeVersion="3" ma:contentTypeDescription="Document with additional attributes." ma:contentTypeScope="" ma:versionID="5bf7295207f77ff054ed45d353cd913c">
  <xsd:schema xmlns:xsd="http://www.w3.org/2001/XMLSchema" xmlns:xs="http://www.w3.org/2001/XMLSchema" xmlns:p="http://schemas.microsoft.com/office/2006/metadata/properties" xmlns:ns2="70ddab8e-6444-48f5-bd8f-b8260b312a6a" xmlns:ns3="6f0b79b3-242e-434a-bae3-458b0e08a968" targetNamespace="http://schemas.microsoft.com/office/2006/metadata/properties" ma:root="true" ma:fieldsID="d575fc8440bbe730f1a150400fa7bbd2" ns2:_="" ns3:_="">
    <xsd:import namespace="70ddab8e-6444-48f5-bd8f-b8260b312a6a"/>
    <xsd:import namespace="6f0b79b3-242e-434a-bae3-458b0e08a9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ocument_x0020_author" minOccurs="0"/>
                <xsd:element ref="ns3:Meeting_x0020_Date" minOccurs="0"/>
                <xsd:element ref="ns2:Prese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dab8e-6444-48f5-bd8f-b8260b312a6a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description="What is the purpose of this document?" ma:internalName="Document_x0020_description">
      <xsd:simpleType>
        <xsd:restriction base="dms:Note">
          <xsd:maxLength value="255"/>
        </xsd:restriction>
      </xsd:simpleType>
    </xsd:element>
    <xsd:element name="Document_x0020_author" ma:index="9" nillable="true" ma:displayName="Document author" ma:description="Who is the author?" ma:internalName="Document_x0020_author">
      <xsd:simpleType>
        <xsd:restriction base="dms:Text">
          <xsd:maxLength value="255"/>
        </xsd:restriction>
      </xsd:simpleType>
    </xsd:element>
    <xsd:element name="Presenter" ma:index="11" nillable="true" ma:displayName="Presenter" ma:list="UserInfo" ma:SharePointGroup="0" ma:internalName="Present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b79b3-242e-434a-bae3-458b0e08a968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0" nillable="true" ma:displayName="Meeting Date" ma:format="DateOnly" ma:internalName="Meeting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70ddab8e-6444-48f5-bd8f-b8260b312a6a" xsi:nil="true"/>
    <Presenter xmlns="70ddab8e-6444-48f5-bd8f-b8260b312a6a">
      <UserInfo>
        <DisplayName/>
        <AccountId xsi:nil="true"/>
        <AccountType/>
      </UserInfo>
    </Presenter>
    <Document_x0020_author xmlns="70ddab8e-6444-48f5-bd8f-b8260b312a6a" xsi:nil="true"/>
    <Meeting_x0020_Date xmlns="6f0b79b3-242e-434a-bae3-458b0e08a968">2015-04-09T05:00:00+00:00</Meeting_x0020_Date>
  </documentManagement>
</p:properties>
</file>

<file path=customXml/itemProps1.xml><?xml version="1.0" encoding="utf-8"?>
<ds:datastoreItem xmlns:ds="http://schemas.openxmlformats.org/officeDocument/2006/customXml" ds:itemID="{8224337A-30CA-49EF-A214-2808AD39D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dab8e-6444-48f5-bd8f-b8260b312a6a"/>
    <ds:schemaRef ds:uri="6f0b79b3-242e-434a-bae3-458b0e08a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2E77D7-55D2-4194-9558-09BEB6ECC0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EE94D-CBED-4663-9F1A-4D1FB2D12EA1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f0b79b3-242e-434a-bae3-458b0e08a968"/>
    <ds:schemaRef ds:uri="70ddab8e-6444-48f5-bd8f-b8260b312a6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783</Words>
  <Application>Microsoft Office PowerPoint</Application>
  <PresentationFormat>On-screen Show (4:3)</PresentationFormat>
  <Paragraphs>181</Paragraphs>
  <Slides>16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3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Office Theme</vt:lpstr>
      <vt:lpstr>1_Office Theme</vt:lpstr>
      <vt:lpstr>2_Office Theme</vt:lpstr>
      <vt:lpstr>C:\Users\dapr6\Documents\Projects.vsd\Drawing\~Page-1\Sheet.3</vt:lpstr>
      <vt:lpstr>C:\Users\dapr6\Documents\Projects.vsd\Drawing\~Page-1\Sheet.3</vt:lpstr>
      <vt:lpstr>C:\Users\dapr6\Documents\Projects.vsd\Drawing\~Page-1\Sheet.3</vt:lpstr>
      <vt:lpstr>Visio</vt:lpstr>
      <vt:lpstr>Update on Dakota County Data Networks Planning</vt:lpstr>
      <vt:lpstr>2015 Capital Improvement Program</vt:lpstr>
      <vt:lpstr>PowerPoint Presentation</vt:lpstr>
      <vt:lpstr>PowerPoint Presentation</vt:lpstr>
      <vt:lpstr>PowerPoint Presentation</vt:lpstr>
      <vt:lpstr>CR 42 Traffic Signals </vt:lpstr>
      <vt:lpstr>PowerPoint Presentation</vt:lpstr>
      <vt:lpstr>Robert Street Construction</vt:lpstr>
      <vt:lpstr>PowerPoint Presentation</vt:lpstr>
      <vt:lpstr>Farmington</vt:lpstr>
      <vt:lpstr>PowerPoint Presentation</vt:lpstr>
      <vt:lpstr>Agreements and Partnerships</vt:lpstr>
      <vt:lpstr>The Importance of a Fiber Backbone</vt:lpstr>
      <vt:lpstr>Looking Ahead</vt:lpstr>
      <vt:lpstr>Request for Authorization</vt:lpstr>
      <vt:lpstr>Questions or Comments</vt:lpstr>
    </vt:vector>
  </TitlesOfParts>
  <Company>Dakota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Schweigert, Joseph</dc:creator>
  <cp:lastModifiedBy>Smith, Matt</cp:lastModifiedBy>
  <cp:revision>48</cp:revision>
  <dcterms:created xsi:type="dcterms:W3CDTF">2015-04-08T16:12:26Z</dcterms:created>
  <dcterms:modified xsi:type="dcterms:W3CDTF">2015-04-20T21:23:06Z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0x010100A58AAE8DCDF248D8B41667A8A94B54770034247D665D13164692D7FF920B1EE362</vt:lpwstr>
  </property>
</Properties>
</file>