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0" r:id="rId3"/>
    <p:sldId id="261" r:id="rId4"/>
    <p:sldId id="259" r:id="rId5"/>
    <p:sldId id="262" r:id="rId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82FBD3-5CCA-4E89-A529-8FC67184DA59}" type="datetimeFigureOut">
              <a:rPr lang="en-US"/>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D1FC75-70B3-47A8-AA35-6608C81198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942985-7FD8-43F1-88C0-D85766EB6521}" type="datetimeFigureOut">
              <a:rPr lang="en-US"/>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2C9906-5971-4CD3-8BAB-36B8EF3443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A97990-1F71-46BB-85C2-3795F55333C1}" type="datetimeFigureOut">
              <a:rPr lang="en-US"/>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37764-0676-427A-9E7A-644280C8F4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8008B-0A88-482A-98E5-74A3B4BC8351}" type="datetimeFigureOut">
              <a:rPr lang="en-US"/>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F8B2F-5B53-44FD-8809-C24E4B7A70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9EC8F1-9A72-4D36-8CDC-4F086D1E106A}" type="datetimeFigureOut">
              <a:rPr lang="en-US"/>
              <a:pPr>
                <a:defRPr/>
              </a:pPr>
              <a:t>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03E91-1665-48EB-9BD6-BD61D44FE5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A3F7C6-C449-4CB1-9E59-6D2313EB9E62}" type="datetimeFigureOut">
              <a:rPr lang="en-US"/>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E5903F-154E-49F7-9B09-16CAC464F8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A0A46D-27DA-4201-9504-FC92C5126A78}" type="datetimeFigureOut">
              <a:rPr lang="en-US"/>
              <a:pPr>
                <a:defRPr/>
              </a:pPr>
              <a:t>4/10/2014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ED9536-69DD-4CDE-9C3E-9F143E69AB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45273F-A7BA-4044-A61E-7288A74E6509}" type="datetimeFigureOut">
              <a:rPr lang="en-US"/>
              <a:pPr>
                <a:defRPr/>
              </a:pPr>
              <a:t>4/10/2014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462280-3FDA-4C47-9A50-07DA6DDACE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021089-00E5-42BF-A082-9B92CC7855A1}" type="datetimeFigureOut">
              <a:rPr lang="en-US"/>
              <a:pPr>
                <a:defRPr/>
              </a:pPr>
              <a:t>4/10/2014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6CFECC-7874-43B4-8FCF-CA9459677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CD7B02-CE0A-458A-B4B2-770157FE113F}" type="datetimeFigureOut">
              <a:rPr lang="en-US"/>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4C73A-4894-4286-9BE7-7CFC486DC2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42D1C2-C0B4-4533-B4AF-8D7771E93B93}" type="datetimeFigureOut">
              <a:rPr lang="en-US"/>
              <a:pPr>
                <a:defRPr/>
              </a:pPr>
              <a:t>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DFFA8E-970E-47F4-806C-FCFD3F37F8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F0585A7-8441-466A-A818-0E9903B7F408}" type="datetimeFigureOut">
              <a:rPr lang="en-US"/>
              <a:pPr>
                <a:defRPr/>
              </a:pPr>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675201F-69FD-466E-9671-6DFDF1735F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ireless.fcc.gov/"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ainSlide_CT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ctrTitle"/>
          </p:nvPr>
        </p:nvSpPr>
        <p:spPr>
          <a:xfrm>
            <a:off x="685800" y="1143001"/>
            <a:ext cx="7772400" cy="2457450"/>
          </a:xfrm>
        </p:spPr>
        <p:txBody>
          <a:bodyPr/>
          <a:lstStyle/>
          <a:p>
            <a:r>
              <a:rPr lang="en-US" sz="4800" b="1" dirty="0" err="1" smtClean="0"/>
              <a:t>Blandin</a:t>
            </a:r>
            <a:r>
              <a:rPr lang="en-US" sz="4800" b="1" dirty="0" smtClean="0"/>
              <a:t> Broadband Webinar</a:t>
            </a:r>
            <a:r>
              <a:rPr lang="en-US" dirty="0" smtClean="0"/>
              <a:t/>
            </a:r>
            <a:br>
              <a:rPr lang="en-US" dirty="0" smtClean="0"/>
            </a:br>
            <a:r>
              <a:rPr lang="en-US" i="1" dirty="0" smtClean="0"/>
              <a:t>April 10, 2014</a:t>
            </a:r>
            <a:endParaRPr lang="en-US" i="1" dirty="0"/>
          </a:p>
        </p:txBody>
      </p:sp>
      <p:sp>
        <p:nvSpPr>
          <p:cNvPr id="7" name="Subtitle 6"/>
          <p:cNvSpPr>
            <a:spLocks noGrp="1"/>
          </p:cNvSpPr>
          <p:nvPr>
            <p:ph type="subTitle" idx="1"/>
          </p:nvPr>
        </p:nvSpPr>
        <p:spPr>
          <a:xfrm>
            <a:off x="838200" y="3352800"/>
            <a:ext cx="7467600" cy="2286000"/>
          </a:xfrm>
        </p:spPr>
        <p:txBody>
          <a:bodyPr/>
          <a:lstStyle/>
          <a:p>
            <a:r>
              <a:rPr lang="en-US" dirty="0" smtClean="0">
                <a:solidFill>
                  <a:schemeClr val="tx1"/>
                </a:solidFill>
              </a:rPr>
              <a:t>Kevin T. Larson, CEO/GM</a:t>
            </a:r>
          </a:p>
          <a:p>
            <a:r>
              <a:rPr lang="en-US" dirty="0" smtClean="0">
                <a:solidFill>
                  <a:schemeClr val="tx1"/>
                </a:solidFill>
              </a:rPr>
              <a:t>Consolidated Telecommunications Company (CTC)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ainSlide_CT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457200" y="274638"/>
            <a:ext cx="8229600" cy="1020762"/>
          </a:xfrm>
        </p:spPr>
        <p:txBody>
          <a:bodyPr/>
          <a:lstStyle/>
          <a:p>
            <a:r>
              <a:rPr lang="en-US" dirty="0" smtClean="0"/>
              <a:t>What is 700 MHz</a:t>
            </a:r>
            <a:endParaRPr lang="en-US" dirty="0"/>
          </a:p>
        </p:txBody>
      </p:sp>
      <p:sp>
        <p:nvSpPr>
          <p:cNvPr id="4" name="Content Placeholder 3"/>
          <p:cNvSpPr>
            <a:spLocks noGrp="1"/>
          </p:cNvSpPr>
          <p:nvPr>
            <p:ph idx="1"/>
          </p:nvPr>
        </p:nvSpPr>
        <p:spPr>
          <a:xfrm>
            <a:off x="152400" y="1066800"/>
            <a:ext cx="8763000" cy="5059363"/>
          </a:xfrm>
        </p:spPr>
        <p:txBody>
          <a:bodyPr/>
          <a:lstStyle/>
          <a:p>
            <a:r>
              <a:rPr lang="en-US" sz="2000" dirty="0" smtClean="0"/>
              <a:t>700 </a:t>
            </a:r>
            <a:r>
              <a:rPr lang="en-US" sz="2000" dirty="0" smtClean="0"/>
              <a:t>MHz spectrum was previously used for analog television broadcasting, specifically UHF Channels 52-69.</a:t>
            </a:r>
          </a:p>
          <a:p>
            <a:r>
              <a:rPr lang="en-US" sz="2000" dirty="0" smtClean="0"/>
              <a:t>The 700 MHz band is divided into two categories – the lower 700 MHz band and the upper 700 MHz band. The lower band is 48 MHz while the upper band is 60 </a:t>
            </a:r>
            <a:r>
              <a:rPr lang="en-US" sz="2000" dirty="0" err="1" smtClean="0"/>
              <a:t>MHz.</a:t>
            </a:r>
            <a:endParaRPr lang="en-US" sz="2000" dirty="0" smtClean="0"/>
          </a:p>
          <a:p>
            <a:r>
              <a:rPr lang="en-US" sz="2000" dirty="0" smtClean="0"/>
              <a:t>In 2002, the FCC re-allocated the 698-746 MHz band (lower 700 MHz band) that was originally used by TV Channels 52-59.</a:t>
            </a:r>
          </a:p>
          <a:p>
            <a:r>
              <a:rPr lang="en-US" sz="2000" dirty="0" smtClean="0"/>
              <a:t>The advantage of the 700 MHz spectrum is that the signals travel longer distances than the higher frequencies used by many other wireless systems. Networks using this spectrum require fewer cell towers to reach the same geographic area. In addition, like TV broadcasting, signals in this spectrum penetrate walls easily.</a:t>
            </a:r>
          </a:p>
          <a:p>
            <a:r>
              <a:rPr lang="en-US" sz="2000" dirty="0" smtClean="0"/>
              <a:t>The disadvantage is the limited bandwidth available per channel</a:t>
            </a:r>
            <a:r>
              <a:rPr lang="en-US" sz="2000" dirty="0" smtClean="0"/>
              <a:t>.</a:t>
            </a:r>
          </a:p>
          <a:p>
            <a:r>
              <a:rPr lang="en-US" sz="2000" dirty="0" smtClean="0"/>
              <a:t>Higher frequency bands offer greater capacity but the signal travels shorter distances with more difficulty penetrating walls.</a:t>
            </a:r>
            <a:endParaRPr lang="en-US" sz="2000" dirty="0"/>
          </a:p>
        </p:txBody>
      </p:sp>
    </p:spTree>
    <p:extLst>
      <p:ext uri="{BB962C8B-B14F-4D97-AF65-F5344CB8AC3E}">
        <p14:creationId xmlns:p14="http://schemas.microsoft.com/office/powerpoint/2010/main" val="294167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ainSlide_CT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CTC Spectrum-Owned</a:t>
            </a:r>
            <a:endParaRPr lang="en-US" dirty="0"/>
          </a:p>
        </p:txBody>
      </p:sp>
      <p:sp>
        <p:nvSpPr>
          <p:cNvPr id="4" name="Content Placeholder 3"/>
          <p:cNvSpPr>
            <a:spLocks noGrp="1"/>
          </p:cNvSpPr>
          <p:nvPr>
            <p:ph idx="1"/>
          </p:nvPr>
        </p:nvSpPr>
        <p:spPr>
          <a:xfrm>
            <a:off x="152400" y="990600"/>
            <a:ext cx="8763000" cy="5135563"/>
          </a:xfrm>
        </p:spPr>
        <p:txBody>
          <a:bodyPr/>
          <a:lstStyle/>
          <a:p>
            <a:endParaRPr lang="en-US" sz="2000" dirty="0" smtClean="0"/>
          </a:p>
          <a:p>
            <a:r>
              <a:rPr lang="en-US" sz="2400" dirty="0" smtClean="0"/>
              <a:t>700 MHz – Lower Band – two “C” 6 MHz channels.</a:t>
            </a:r>
          </a:p>
          <a:p>
            <a:r>
              <a:rPr lang="en-US" sz="2400" dirty="0" smtClean="0"/>
              <a:t>Counties – Isanti, Morrison, Mille Lacs, Kanabec, Pine, Lower Cass, Crow Wing, Aitkin, Carlton.</a:t>
            </a:r>
          </a:p>
          <a:p>
            <a:r>
              <a:rPr lang="en-US" sz="2400" dirty="0" smtClean="0"/>
              <a:t>Currently used for fixed wireless broadband.</a:t>
            </a:r>
          </a:p>
          <a:p>
            <a:r>
              <a:rPr lang="en-US" sz="2400" dirty="0" smtClean="0"/>
              <a:t>Equipment has limitations with limited bandwidth available to customers.</a:t>
            </a:r>
          </a:p>
          <a:p>
            <a:r>
              <a:rPr lang="en-US" sz="2400" dirty="0" smtClean="0"/>
              <a:t>Currently testing new equipment – 4G LTE capabilities.</a:t>
            </a:r>
          </a:p>
          <a:p>
            <a:r>
              <a:rPr lang="en-US" sz="2400" dirty="0" smtClean="0"/>
              <a:t>Significantly more bandwidth available for customers.</a:t>
            </a:r>
          </a:p>
          <a:p>
            <a:r>
              <a:rPr lang="en-US" sz="2400" dirty="0" smtClean="0"/>
              <a:t>Current drawback – equipment is designed for 12 MHz channels.</a:t>
            </a:r>
          </a:p>
          <a:p>
            <a:r>
              <a:rPr lang="en-US" sz="2400" dirty="0" smtClean="0"/>
              <a:t>AT&amp;T owns 700 MHz – two “B” channels – over the top of CTC.</a:t>
            </a:r>
            <a:endParaRPr lang="en-US" sz="2400" dirty="0"/>
          </a:p>
        </p:txBody>
      </p:sp>
    </p:spTree>
    <p:extLst>
      <p:ext uri="{BB962C8B-B14F-4D97-AF65-F5344CB8AC3E}">
        <p14:creationId xmlns:p14="http://schemas.microsoft.com/office/powerpoint/2010/main" val="327181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ainSlide_CT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708"/>
            <a:ext cx="9123348" cy="6830292"/>
          </a:xfrm>
        </p:spPr>
      </p:pic>
    </p:spTree>
    <p:extLst>
      <p:ext uri="{BB962C8B-B14F-4D97-AF65-F5344CB8AC3E}">
        <p14:creationId xmlns:p14="http://schemas.microsoft.com/office/powerpoint/2010/main" val="235363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ainSlide_CT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700 MHz Available</a:t>
            </a:r>
            <a:endParaRPr lang="en-US" dirty="0"/>
          </a:p>
        </p:txBody>
      </p:sp>
      <p:sp>
        <p:nvSpPr>
          <p:cNvPr id="4" name="Content Placeholder 3"/>
          <p:cNvSpPr>
            <a:spLocks noGrp="1"/>
          </p:cNvSpPr>
          <p:nvPr>
            <p:ph idx="1"/>
          </p:nvPr>
        </p:nvSpPr>
        <p:spPr>
          <a:xfrm>
            <a:off x="152400" y="1417638"/>
            <a:ext cx="8763000" cy="4708525"/>
          </a:xfrm>
        </p:spPr>
        <p:txBody>
          <a:bodyPr/>
          <a:lstStyle/>
          <a:p>
            <a:r>
              <a:rPr lang="en-US" sz="2800" dirty="0" smtClean="0"/>
              <a:t>I am unaware of any available 700 spectrum.</a:t>
            </a:r>
          </a:p>
          <a:p>
            <a:r>
              <a:rPr lang="en-US" sz="2800" dirty="0"/>
              <a:t>R</a:t>
            </a:r>
            <a:r>
              <a:rPr lang="en-US" sz="2800" dirty="0" smtClean="0"/>
              <a:t>esults from 2008 Auction - $19.6 billion in winning bids. Verizon and AT&amp;T were the big winners. For $9.9 billion, Verizon won 109 licenses nationwide in the A, B, and C blocks; each C-block license covering a huge geographic area. AT&amp;T won 227 B-block licenses for $6.6 billion.</a:t>
            </a:r>
          </a:p>
          <a:p>
            <a:r>
              <a:rPr lang="en-US" sz="2800" dirty="0" smtClean="0"/>
              <a:t>Website for the FCC is </a:t>
            </a:r>
            <a:r>
              <a:rPr lang="en-US" sz="2800" dirty="0" smtClean="0">
                <a:hlinkClick r:id="rId3"/>
              </a:rPr>
              <a:t>http://wireless.FCC.gov/</a:t>
            </a:r>
            <a:endParaRPr lang="en-US" sz="2800" dirty="0" smtClean="0"/>
          </a:p>
          <a:p>
            <a:r>
              <a:rPr lang="en-US" sz="2800" dirty="0" smtClean="0"/>
              <a:t>600 MHz Incentive Auction projected to take place in 2015.</a:t>
            </a:r>
            <a:endParaRPr lang="en-US" sz="2800" dirty="0"/>
          </a:p>
        </p:txBody>
      </p:sp>
    </p:spTree>
    <p:extLst>
      <p:ext uri="{BB962C8B-B14F-4D97-AF65-F5344CB8AC3E}">
        <p14:creationId xmlns:p14="http://schemas.microsoft.com/office/powerpoint/2010/main" val="263729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TotalTime>
  <Words>370</Words>
  <Application>Microsoft Office PowerPoint</Application>
  <PresentationFormat>On-screen Show (4:3)</PresentationFormat>
  <Paragraphs>25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Blandin Broadband Webinar April 10, 2014</vt:lpstr>
      <vt:lpstr>What is 700 MHz</vt:lpstr>
      <vt:lpstr>CTC Spectrum-Owned</vt:lpstr>
      <vt:lpstr>PowerPoint Presentation</vt:lpstr>
      <vt:lpstr>700 MHz Available</vt:lpstr>
    </vt:vector>
  </TitlesOfParts>
  <Company>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Mandi Yliniemi</dc:creator>
  <cp:lastModifiedBy>hwiebolt</cp:lastModifiedBy>
  <cp:revision>13</cp:revision>
  <cp:lastPrinted>2014-04-10T13:05:58Z</cp:lastPrinted>
  <dcterms:created xsi:type="dcterms:W3CDTF">2009-08-12T21:42:14Z</dcterms:created>
  <dcterms:modified xsi:type="dcterms:W3CDTF">2014-04-10T14:52:33Z</dcterms:modified>
</cp:coreProperties>
</file>